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5"/>
  </p:notesMasterIdLst>
  <p:handoutMasterIdLst>
    <p:handoutMasterId r:id="rId36"/>
  </p:handoutMasterIdLst>
  <p:sldIdLst>
    <p:sldId id="256" r:id="rId2"/>
    <p:sldId id="257" r:id="rId3"/>
    <p:sldId id="260" r:id="rId4"/>
    <p:sldId id="261" r:id="rId5"/>
    <p:sldId id="300" r:id="rId6"/>
    <p:sldId id="295" r:id="rId7"/>
    <p:sldId id="267" r:id="rId8"/>
    <p:sldId id="265" r:id="rId9"/>
    <p:sldId id="266" r:id="rId10"/>
    <p:sldId id="270" r:id="rId11"/>
    <p:sldId id="271" r:id="rId12"/>
    <p:sldId id="272" r:id="rId13"/>
    <p:sldId id="273" r:id="rId14"/>
    <p:sldId id="274" r:id="rId15"/>
    <p:sldId id="275" r:id="rId16"/>
    <p:sldId id="276" r:id="rId17"/>
    <p:sldId id="279" r:id="rId18"/>
    <p:sldId id="278" r:id="rId19"/>
    <p:sldId id="297" r:id="rId20"/>
    <p:sldId id="280" r:id="rId21"/>
    <p:sldId id="281" r:id="rId22"/>
    <p:sldId id="282" r:id="rId23"/>
    <p:sldId id="283" r:id="rId24"/>
    <p:sldId id="285" r:id="rId25"/>
    <p:sldId id="286" r:id="rId26"/>
    <p:sldId id="287" r:id="rId27"/>
    <p:sldId id="288" r:id="rId28"/>
    <p:sldId id="298" r:id="rId29"/>
    <p:sldId id="293" r:id="rId30"/>
    <p:sldId id="294" r:id="rId31"/>
    <p:sldId id="299" r:id="rId32"/>
    <p:sldId id="290" r:id="rId33"/>
    <p:sldId id="292"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01D49"/>
    <a:srgbClr val="004064"/>
    <a:srgbClr val="0000FF"/>
    <a:srgbClr val="FF66CC"/>
    <a:srgbClr val="FFFFFF"/>
    <a:srgbClr val="66CCFF"/>
    <a:srgbClr val="FFB718"/>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434" autoAdjust="0"/>
  </p:normalViewPr>
  <p:slideViewPr>
    <p:cSldViewPr snapToGrid="0">
      <p:cViewPr varScale="1">
        <p:scale>
          <a:sx n="107" d="100"/>
          <a:sy n="107" d="100"/>
        </p:scale>
        <p:origin x="750" y="96"/>
      </p:cViewPr>
      <p:guideLst/>
    </p:cSldViewPr>
  </p:slideViewPr>
  <p:notesTextViewPr>
    <p:cViewPr>
      <p:scale>
        <a:sx n="1" d="1"/>
        <a:sy n="1" d="1"/>
      </p:scale>
      <p:origin x="0" y="0"/>
    </p:cViewPr>
  </p:notesTextViewPr>
  <p:notesViewPr>
    <p:cSldViewPr snapToGrid="0">
      <p:cViewPr varScale="1">
        <p:scale>
          <a:sx n="54" d="100"/>
          <a:sy n="54" d="100"/>
        </p:scale>
        <p:origin x="1962" y="7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F7C9EAD-9C97-4968-8655-C68220040D75}" type="doc">
      <dgm:prSet loTypeId="urn:microsoft.com/office/officeart/2005/8/layout/pList2" loCatId="list" qsTypeId="urn:microsoft.com/office/officeart/2005/8/quickstyle/simple1" qsCatId="simple" csTypeId="urn:microsoft.com/office/officeart/2005/8/colors/colorful1" csCatId="colorful" phldr="1"/>
      <dgm:spPr/>
    </dgm:pt>
    <dgm:pt modelId="{0DC38B9B-D812-421A-89C3-295113EA8C46}">
      <dgm:prSet phldrT="[Text]"/>
      <dgm:spPr>
        <a:solidFill>
          <a:srgbClr val="66CCFF"/>
        </a:solidFill>
        <a:ln>
          <a:noFill/>
        </a:ln>
      </dgm:spPr>
      <dgm:t>
        <a:bodyPr/>
        <a:lstStyle/>
        <a:p>
          <a:r>
            <a:rPr lang="en-US" dirty="0"/>
            <a:t> </a:t>
          </a:r>
        </a:p>
      </dgm:t>
    </dgm:pt>
    <dgm:pt modelId="{30A18FB8-D0CD-4004-BBEB-53E4EA7F1920}" type="parTrans" cxnId="{310A3088-51B8-40CC-9BB0-1E2BA85865DE}">
      <dgm:prSet/>
      <dgm:spPr/>
      <dgm:t>
        <a:bodyPr/>
        <a:lstStyle/>
        <a:p>
          <a:endParaRPr lang="en-US"/>
        </a:p>
      </dgm:t>
    </dgm:pt>
    <dgm:pt modelId="{459714E9-9C61-44E0-8958-EA65163E356B}" type="sibTrans" cxnId="{310A3088-51B8-40CC-9BB0-1E2BA85865DE}">
      <dgm:prSet/>
      <dgm:spPr/>
      <dgm:t>
        <a:bodyPr/>
        <a:lstStyle/>
        <a:p>
          <a:endParaRPr lang="en-US"/>
        </a:p>
      </dgm:t>
    </dgm:pt>
    <dgm:pt modelId="{D342D160-367D-46C8-A141-AA860494154A}">
      <dgm:prSet phldrT="[Text]"/>
      <dgm:spPr>
        <a:solidFill>
          <a:srgbClr val="FFB718"/>
        </a:solidFill>
        <a:ln>
          <a:noFill/>
        </a:ln>
      </dgm:spPr>
      <dgm:t>
        <a:bodyPr/>
        <a:lstStyle/>
        <a:p>
          <a:r>
            <a:rPr lang="en-US" dirty="0"/>
            <a:t> </a:t>
          </a:r>
        </a:p>
      </dgm:t>
    </dgm:pt>
    <dgm:pt modelId="{622B1242-2587-443C-9772-98406A70C7B9}" type="parTrans" cxnId="{22281B83-11AF-4EEB-90AB-63CC8B9CAAFA}">
      <dgm:prSet/>
      <dgm:spPr/>
      <dgm:t>
        <a:bodyPr/>
        <a:lstStyle/>
        <a:p>
          <a:endParaRPr lang="en-US"/>
        </a:p>
      </dgm:t>
    </dgm:pt>
    <dgm:pt modelId="{A56B6BCB-3352-4799-B079-6A989F724E39}" type="sibTrans" cxnId="{22281B83-11AF-4EEB-90AB-63CC8B9CAAFA}">
      <dgm:prSet/>
      <dgm:spPr/>
      <dgm:t>
        <a:bodyPr/>
        <a:lstStyle/>
        <a:p>
          <a:endParaRPr lang="en-US"/>
        </a:p>
      </dgm:t>
    </dgm:pt>
    <dgm:pt modelId="{B3B5638A-C1A0-44C8-A7A5-C0EAE81189DD}">
      <dgm:prSet phldrT="[Text]"/>
      <dgm:spPr>
        <a:solidFill>
          <a:srgbClr val="92D050"/>
        </a:solidFill>
        <a:ln>
          <a:noFill/>
        </a:ln>
      </dgm:spPr>
      <dgm:t>
        <a:bodyPr/>
        <a:lstStyle/>
        <a:p>
          <a:endParaRPr lang="en-US" dirty="0"/>
        </a:p>
      </dgm:t>
    </dgm:pt>
    <dgm:pt modelId="{07BD9723-8EEC-487A-AA06-820B03E4C55A}" type="parTrans" cxnId="{A8BAC6FC-46DD-4D80-99BD-B0833DE66DDE}">
      <dgm:prSet/>
      <dgm:spPr/>
      <dgm:t>
        <a:bodyPr/>
        <a:lstStyle/>
        <a:p>
          <a:endParaRPr lang="en-US"/>
        </a:p>
      </dgm:t>
    </dgm:pt>
    <dgm:pt modelId="{DE1E5BF4-9B76-4E48-954E-328166F007BC}" type="sibTrans" cxnId="{A8BAC6FC-46DD-4D80-99BD-B0833DE66DDE}">
      <dgm:prSet/>
      <dgm:spPr/>
      <dgm:t>
        <a:bodyPr/>
        <a:lstStyle/>
        <a:p>
          <a:endParaRPr lang="en-US"/>
        </a:p>
      </dgm:t>
    </dgm:pt>
    <dgm:pt modelId="{872E0BFB-700A-4406-B66E-96D5D08F9A0C}">
      <dgm:prSet phldrT="[Text]"/>
      <dgm:spPr>
        <a:solidFill>
          <a:schemeClr val="bg1">
            <a:lumMod val="85000"/>
          </a:schemeClr>
        </a:solidFill>
        <a:ln>
          <a:noFill/>
        </a:ln>
      </dgm:spPr>
      <dgm:t>
        <a:bodyPr/>
        <a:lstStyle/>
        <a:p>
          <a:endParaRPr lang="en-US" dirty="0"/>
        </a:p>
      </dgm:t>
    </dgm:pt>
    <dgm:pt modelId="{FFB01512-E0AF-4435-8AC2-09BF00D809B6}" type="parTrans" cxnId="{32B8E95C-0F84-4C39-BC53-B8BE359ADDF9}">
      <dgm:prSet/>
      <dgm:spPr/>
      <dgm:t>
        <a:bodyPr/>
        <a:lstStyle/>
        <a:p>
          <a:endParaRPr lang="en-US"/>
        </a:p>
      </dgm:t>
    </dgm:pt>
    <dgm:pt modelId="{2BEB479D-47BC-41ED-916C-B97C8CF8E533}" type="sibTrans" cxnId="{32B8E95C-0F84-4C39-BC53-B8BE359ADDF9}">
      <dgm:prSet/>
      <dgm:spPr/>
      <dgm:t>
        <a:bodyPr/>
        <a:lstStyle/>
        <a:p>
          <a:endParaRPr lang="en-US"/>
        </a:p>
      </dgm:t>
    </dgm:pt>
    <dgm:pt modelId="{028AEE08-E743-4CC1-B837-4D5AD417B398}">
      <dgm:prSet phldrT="[Text]"/>
      <dgm:spPr>
        <a:solidFill>
          <a:srgbClr val="FF6600"/>
        </a:solidFill>
        <a:ln>
          <a:noFill/>
        </a:ln>
      </dgm:spPr>
      <dgm:t>
        <a:bodyPr/>
        <a:lstStyle/>
        <a:p>
          <a:r>
            <a:rPr lang="en-US" dirty="0"/>
            <a:t> </a:t>
          </a:r>
        </a:p>
      </dgm:t>
    </dgm:pt>
    <dgm:pt modelId="{314928C5-79EE-40B9-96A0-26CEC5C7B895}" type="sibTrans" cxnId="{0CE6DEA7-D7BF-43C2-BC2F-549C26301CE8}">
      <dgm:prSet/>
      <dgm:spPr/>
      <dgm:t>
        <a:bodyPr/>
        <a:lstStyle/>
        <a:p>
          <a:endParaRPr lang="en-US"/>
        </a:p>
      </dgm:t>
    </dgm:pt>
    <dgm:pt modelId="{EBFEE2EA-5E9C-4C3A-BF32-D9F9C8BFE319}" type="parTrans" cxnId="{0CE6DEA7-D7BF-43C2-BC2F-549C26301CE8}">
      <dgm:prSet/>
      <dgm:spPr/>
      <dgm:t>
        <a:bodyPr/>
        <a:lstStyle/>
        <a:p>
          <a:endParaRPr lang="en-US"/>
        </a:p>
      </dgm:t>
    </dgm:pt>
    <dgm:pt modelId="{1FEC2866-C2C4-4304-A23D-CD2E0737BB92}" type="pres">
      <dgm:prSet presAssocID="{DF7C9EAD-9C97-4968-8655-C68220040D75}" presName="Name0" presStyleCnt="0">
        <dgm:presLayoutVars>
          <dgm:dir/>
          <dgm:resizeHandles val="exact"/>
        </dgm:presLayoutVars>
      </dgm:prSet>
      <dgm:spPr/>
    </dgm:pt>
    <dgm:pt modelId="{6671DA89-222C-491D-8AB1-1B1E60E3A76C}" type="pres">
      <dgm:prSet presAssocID="{DF7C9EAD-9C97-4968-8655-C68220040D75}" presName="bkgdShp" presStyleLbl="alignAccFollowNode1" presStyleIdx="0" presStyleCnt="1" custScaleY="76404"/>
      <dgm:spPr>
        <a:noFill/>
        <a:ln>
          <a:noFill/>
        </a:ln>
      </dgm:spPr>
    </dgm:pt>
    <dgm:pt modelId="{2A99EF6A-BCA7-4D77-8D02-8D22FD801982}" type="pres">
      <dgm:prSet presAssocID="{DF7C9EAD-9C97-4968-8655-C68220040D75}" presName="linComp" presStyleCnt="0"/>
      <dgm:spPr/>
    </dgm:pt>
    <dgm:pt modelId="{99EF99B8-938B-4368-9DBD-3253355DFCBE}" type="pres">
      <dgm:prSet presAssocID="{0DC38B9B-D812-421A-89C3-295113EA8C46}" presName="compNode" presStyleCnt="0"/>
      <dgm:spPr/>
    </dgm:pt>
    <dgm:pt modelId="{12FFD526-2F3C-4E53-BA68-2660F1AE4D9A}" type="pres">
      <dgm:prSet presAssocID="{0DC38B9B-D812-421A-89C3-295113EA8C46}" presName="node" presStyleLbl="node1" presStyleIdx="0" presStyleCnt="5" custScaleY="114741">
        <dgm:presLayoutVars>
          <dgm:bulletEnabled val="1"/>
        </dgm:presLayoutVars>
      </dgm:prSet>
      <dgm:spPr/>
    </dgm:pt>
    <dgm:pt modelId="{48D3C705-DEAA-4AE3-8153-28E07D292BB8}" type="pres">
      <dgm:prSet presAssocID="{0DC38B9B-D812-421A-89C3-295113EA8C46}" presName="invisiNode" presStyleLbl="node1" presStyleIdx="0" presStyleCnt="5"/>
      <dgm:spPr/>
    </dgm:pt>
    <dgm:pt modelId="{B933A7C3-3203-4363-AB16-A60AC247A0D5}" type="pres">
      <dgm:prSet presAssocID="{0DC38B9B-D812-421A-89C3-295113EA8C46}" presName="imagNode" presStyleLbl="fgImgPlace1" presStyleIdx="0" presStyleCnt="5"/>
      <dgm:spPr>
        <a:solidFill>
          <a:srgbClr val="66CCFF"/>
        </a:solidFill>
        <a:ln>
          <a:noFill/>
        </a:ln>
      </dgm:spPr>
    </dgm:pt>
    <dgm:pt modelId="{0D12A0AE-A803-4E81-B799-36DDFFC25383}" type="pres">
      <dgm:prSet presAssocID="{459714E9-9C61-44E0-8958-EA65163E356B}" presName="sibTrans" presStyleLbl="sibTrans2D1" presStyleIdx="0" presStyleCnt="0"/>
      <dgm:spPr/>
    </dgm:pt>
    <dgm:pt modelId="{FC4F917A-8E0C-4D9E-8D73-AF90F8A5B287}" type="pres">
      <dgm:prSet presAssocID="{D342D160-367D-46C8-A141-AA860494154A}" presName="compNode" presStyleCnt="0"/>
      <dgm:spPr/>
    </dgm:pt>
    <dgm:pt modelId="{ECE9F7A6-E3D2-4787-AFEA-5F912B6A107C}" type="pres">
      <dgm:prSet presAssocID="{D342D160-367D-46C8-A141-AA860494154A}" presName="node" presStyleLbl="node1" presStyleIdx="1" presStyleCnt="5" custScaleY="114741">
        <dgm:presLayoutVars>
          <dgm:bulletEnabled val="1"/>
        </dgm:presLayoutVars>
      </dgm:prSet>
      <dgm:spPr/>
    </dgm:pt>
    <dgm:pt modelId="{6F3DD56A-92A4-49A5-9829-C28B0E9EB98D}" type="pres">
      <dgm:prSet presAssocID="{D342D160-367D-46C8-A141-AA860494154A}" presName="invisiNode" presStyleLbl="node1" presStyleIdx="1" presStyleCnt="5"/>
      <dgm:spPr/>
    </dgm:pt>
    <dgm:pt modelId="{91A9AE54-AABF-489C-B0D8-FF74A42A590C}" type="pres">
      <dgm:prSet presAssocID="{D342D160-367D-46C8-A141-AA860494154A}" presName="imagNode" presStyleLbl="fgImgPlace1" presStyleIdx="1" presStyleCnt="5"/>
      <dgm:spPr>
        <a:solidFill>
          <a:srgbClr val="FFB718"/>
        </a:solidFill>
        <a:ln>
          <a:noFill/>
        </a:ln>
      </dgm:spPr>
    </dgm:pt>
    <dgm:pt modelId="{79381F7C-9F73-4361-A681-ED4931E1D0E5}" type="pres">
      <dgm:prSet presAssocID="{A56B6BCB-3352-4799-B079-6A989F724E39}" presName="sibTrans" presStyleLbl="sibTrans2D1" presStyleIdx="0" presStyleCnt="0"/>
      <dgm:spPr/>
    </dgm:pt>
    <dgm:pt modelId="{0DC79A6B-5A85-4521-B371-C36D92E1FDFE}" type="pres">
      <dgm:prSet presAssocID="{028AEE08-E743-4CC1-B837-4D5AD417B398}" presName="compNode" presStyleCnt="0"/>
      <dgm:spPr/>
    </dgm:pt>
    <dgm:pt modelId="{4274C60F-0A09-4522-A2E1-A27CAD1AF592}" type="pres">
      <dgm:prSet presAssocID="{028AEE08-E743-4CC1-B837-4D5AD417B398}" presName="node" presStyleLbl="node1" presStyleIdx="2" presStyleCnt="5" custScaleY="114741">
        <dgm:presLayoutVars>
          <dgm:bulletEnabled val="1"/>
        </dgm:presLayoutVars>
      </dgm:prSet>
      <dgm:spPr/>
    </dgm:pt>
    <dgm:pt modelId="{8D6F5B9C-F196-49B2-8904-AB061DDAF101}" type="pres">
      <dgm:prSet presAssocID="{028AEE08-E743-4CC1-B837-4D5AD417B398}" presName="invisiNode" presStyleLbl="node1" presStyleIdx="2" presStyleCnt="5"/>
      <dgm:spPr/>
    </dgm:pt>
    <dgm:pt modelId="{6333E988-8271-4CD2-B645-0DEE6C5DA0CC}" type="pres">
      <dgm:prSet presAssocID="{028AEE08-E743-4CC1-B837-4D5AD417B398}" presName="imagNode" presStyleLbl="fgImgPlace1" presStyleIdx="2" presStyleCnt="5"/>
      <dgm:spPr>
        <a:solidFill>
          <a:srgbClr val="FF6600"/>
        </a:solidFill>
        <a:ln>
          <a:noFill/>
        </a:ln>
      </dgm:spPr>
    </dgm:pt>
    <dgm:pt modelId="{CEA61758-EB8D-4198-926B-A4D2AA51426E}" type="pres">
      <dgm:prSet presAssocID="{314928C5-79EE-40B9-96A0-26CEC5C7B895}" presName="sibTrans" presStyleLbl="sibTrans2D1" presStyleIdx="0" presStyleCnt="0"/>
      <dgm:spPr/>
    </dgm:pt>
    <dgm:pt modelId="{583211B9-D3EE-4B26-BE6B-97AF915A582D}" type="pres">
      <dgm:prSet presAssocID="{872E0BFB-700A-4406-B66E-96D5D08F9A0C}" presName="compNode" presStyleCnt="0"/>
      <dgm:spPr/>
    </dgm:pt>
    <dgm:pt modelId="{21CC50FF-3277-4D87-95C9-5E348B1F3543}" type="pres">
      <dgm:prSet presAssocID="{872E0BFB-700A-4406-B66E-96D5D08F9A0C}" presName="node" presStyleLbl="node1" presStyleIdx="3" presStyleCnt="5" custScaleY="114741">
        <dgm:presLayoutVars>
          <dgm:bulletEnabled val="1"/>
        </dgm:presLayoutVars>
      </dgm:prSet>
      <dgm:spPr/>
    </dgm:pt>
    <dgm:pt modelId="{C982AA54-31D8-4321-921C-F0E6A4CB2BF6}" type="pres">
      <dgm:prSet presAssocID="{872E0BFB-700A-4406-B66E-96D5D08F9A0C}" presName="invisiNode" presStyleLbl="node1" presStyleIdx="3" presStyleCnt="5"/>
      <dgm:spPr/>
    </dgm:pt>
    <dgm:pt modelId="{9543CDEC-EFF3-4EDD-B59F-D73AEC7EEE31}" type="pres">
      <dgm:prSet presAssocID="{872E0BFB-700A-4406-B66E-96D5D08F9A0C}" presName="imagNode" presStyleLbl="fgImgPlace1" presStyleIdx="3" presStyleCnt="5"/>
      <dgm:spPr>
        <a:solidFill>
          <a:schemeClr val="bg1">
            <a:lumMod val="85000"/>
          </a:schemeClr>
        </a:solidFill>
        <a:ln>
          <a:noFill/>
        </a:ln>
      </dgm:spPr>
    </dgm:pt>
    <dgm:pt modelId="{3C32170E-E8D1-4156-B3BA-B78148F8DD05}" type="pres">
      <dgm:prSet presAssocID="{2BEB479D-47BC-41ED-916C-B97C8CF8E533}" presName="sibTrans" presStyleLbl="sibTrans2D1" presStyleIdx="0" presStyleCnt="0"/>
      <dgm:spPr/>
    </dgm:pt>
    <dgm:pt modelId="{59A0D9A3-2B52-4D95-A9B2-8C776624E3A2}" type="pres">
      <dgm:prSet presAssocID="{B3B5638A-C1A0-44C8-A7A5-C0EAE81189DD}" presName="compNode" presStyleCnt="0"/>
      <dgm:spPr/>
    </dgm:pt>
    <dgm:pt modelId="{A09B156A-2AB1-414D-B8F0-A8FF390C907F}" type="pres">
      <dgm:prSet presAssocID="{B3B5638A-C1A0-44C8-A7A5-C0EAE81189DD}" presName="node" presStyleLbl="node1" presStyleIdx="4" presStyleCnt="5" custScaleY="114741">
        <dgm:presLayoutVars>
          <dgm:bulletEnabled val="1"/>
        </dgm:presLayoutVars>
      </dgm:prSet>
      <dgm:spPr/>
    </dgm:pt>
    <dgm:pt modelId="{89F9D0FC-2933-42CC-BF3C-4BD5337DB6CF}" type="pres">
      <dgm:prSet presAssocID="{B3B5638A-C1A0-44C8-A7A5-C0EAE81189DD}" presName="invisiNode" presStyleLbl="node1" presStyleIdx="4" presStyleCnt="5"/>
      <dgm:spPr/>
    </dgm:pt>
    <dgm:pt modelId="{6598FAB2-B202-4828-BDFB-E7C6BA32130A}" type="pres">
      <dgm:prSet presAssocID="{B3B5638A-C1A0-44C8-A7A5-C0EAE81189DD}" presName="imagNode" presStyleLbl="fgImgPlace1" presStyleIdx="4" presStyleCnt="5"/>
      <dgm:spPr>
        <a:solidFill>
          <a:srgbClr val="92D050"/>
        </a:solidFill>
        <a:ln>
          <a:noFill/>
        </a:ln>
      </dgm:spPr>
    </dgm:pt>
  </dgm:ptLst>
  <dgm:cxnLst>
    <dgm:cxn modelId="{F6E69D19-8EA2-4775-A25C-2A5F36B06A3E}" type="presOf" srcId="{028AEE08-E743-4CC1-B837-4D5AD417B398}" destId="{4274C60F-0A09-4522-A2E1-A27CAD1AF592}" srcOrd="0" destOrd="0" presId="urn:microsoft.com/office/officeart/2005/8/layout/pList2"/>
    <dgm:cxn modelId="{32B8E95C-0F84-4C39-BC53-B8BE359ADDF9}" srcId="{DF7C9EAD-9C97-4968-8655-C68220040D75}" destId="{872E0BFB-700A-4406-B66E-96D5D08F9A0C}" srcOrd="3" destOrd="0" parTransId="{FFB01512-E0AF-4435-8AC2-09BF00D809B6}" sibTransId="{2BEB479D-47BC-41ED-916C-B97C8CF8E533}"/>
    <dgm:cxn modelId="{FAD9AD5D-6927-448F-B256-4F8C51B1EE6F}" type="presOf" srcId="{B3B5638A-C1A0-44C8-A7A5-C0EAE81189DD}" destId="{A09B156A-2AB1-414D-B8F0-A8FF390C907F}" srcOrd="0" destOrd="0" presId="urn:microsoft.com/office/officeart/2005/8/layout/pList2"/>
    <dgm:cxn modelId="{D8E57561-0935-4B0C-ACB7-AF7A81073338}" type="presOf" srcId="{DF7C9EAD-9C97-4968-8655-C68220040D75}" destId="{1FEC2866-C2C4-4304-A23D-CD2E0737BB92}" srcOrd="0" destOrd="0" presId="urn:microsoft.com/office/officeart/2005/8/layout/pList2"/>
    <dgm:cxn modelId="{86812859-C32F-4662-88A0-889C34E80B47}" type="presOf" srcId="{D342D160-367D-46C8-A141-AA860494154A}" destId="{ECE9F7A6-E3D2-4787-AFEA-5F912B6A107C}" srcOrd="0" destOrd="0" presId="urn:microsoft.com/office/officeart/2005/8/layout/pList2"/>
    <dgm:cxn modelId="{22281B83-11AF-4EEB-90AB-63CC8B9CAAFA}" srcId="{DF7C9EAD-9C97-4968-8655-C68220040D75}" destId="{D342D160-367D-46C8-A141-AA860494154A}" srcOrd="1" destOrd="0" parTransId="{622B1242-2587-443C-9772-98406A70C7B9}" sibTransId="{A56B6BCB-3352-4799-B079-6A989F724E39}"/>
    <dgm:cxn modelId="{310A3088-51B8-40CC-9BB0-1E2BA85865DE}" srcId="{DF7C9EAD-9C97-4968-8655-C68220040D75}" destId="{0DC38B9B-D812-421A-89C3-295113EA8C46}" srcOrd="0" destOrd="0" parTransId="{30A18FB8-D0CD-4004-BBEB-53E4EA7F1920}" sibTransId="{459714E9-9C61-44E0-8958-EA65163E356B}"/>
    <dgm:cxn modelId="{0CE6DEA7-D7BF-43C2-BC2F-549C26301CE8}" srcId="{DF7C9EAD-9C97-4968-8655-C68220040D75}" destId="{028AEE08-E743-4CC1-B837-4D5AD417B398}" srcOrd="2" destOrd="0" parTransId="{EBFEE2EA-5E9C-4C3A-BF32-D9F9C8BFE319}" sibTransId="{314928C5-79EE-40B9-96A0-26CEC5C7B895}"/>
    <dgm:cxn modelId="{51C819AA-C7D2-4C1E-9BE6-A0A653E84826}" type="presOf" srcId="{872E0BFB-700A-4406-B66E-96D5D08F9A0C}" destId="{21CC50FF-3277-4D87-95C9-5E348B1F3543}" srcOrd="0" destOrd="0" presId="urn:microsoft.com/office/officeart/2005/8/layout/pList2"/>
    <dgm:cxn modelId="{7218A3AF-422B-47D9-9CE0-30E9CEB59950}" type="presOf" srcId="{0DC38B9B-D812-421A-89C3-295113EA8C46}" destId="{12FFD526-2F3C-4E53-BA68-2660F1AE4D9A}" srcOrd="0" destOrd="0" presId="urn:microsoft.com/office/officeart/2005/8/layout/pList2"/>
    <dgm:cxn modelId="{B6CE4FC7-7FFD-4094-8C54-1A9124926252}" type="presOf" srcId="{314928C5-79EE-40B9-96A0-26CEC5C7B895}" destId="{CEA61758-EB8D-4198-926B-A4D2AA51426E}" srcOrd="0" destOrd="0" presId="urn:microsoft.com/office/officeart/2005/8/layout/pList2"/>
    <dgm:cxn modelId="{399C2FD8-F41E-40CD-8BAC-8BF091830AD4}" type="presOf" srcId="{2BEB479D-47BC-41ED-916C-B97C8CF8E533}" destId="{3C32170E-E8D1-4156-B3BA-B78148F8DD05}" srcOrd="0" destOrd="0" presId="urn:microsoft.com/office/officeart/2005/8/layout/pList2"/>
    <dgm:cxn modelId="{A0D75AF0-98E2-4645-B9AF-E3E0F4F7A18E}" type="presOf" srcId="{459714E9-9C61-44E0-8958-EA65163E356B}" destId="{0D12A0AE-A803-4E81-B799-36DDFFC25383}" srcOrd="0" destOrd="0" presId="urn:microsoft.com/office/officeart/2005/8/layout/pList2"/>
    <dgm:cxn modelId="{5EBD4AF9-0119-4282-BAB8-70A28D313948}" type="presOf" srcId="{A56B6BCB-3352-4799-B079-6A989F724E39}" destId="{79381F7C-9F73-4361-A681-ED4931E1D0E5}" srcOrd="0" destOrd="0" presId="urn:microsoft.com/office/officeart/2005/8/layout/pList2"/>
    <dgm:cxn modelId="{A8BAC6FC-46DD-4D80-99BD-B0833DE66DDE}" srcId="{DF7C9EAD-9C97-4968-8655-C68220040D75}" destId="{B3B5638A-C1A0-44C8-A7A5-C0EAE81189DD}" srcOrd="4" destOrd="0" parTransId="{07BD9723-8EEC-487A-AA06-820B03E4C55A}" sibTransId="{DE1E5BF4-9B76-4E48-954E-328166F007BC}"/>
    <dgm:cxn modelId="{2335DB44-7018-4BB4-ACE1-2FC4953D590B}" type="presParOf" srcId="{1FEC2866-C2C4-4304-A23D-CD2E0737BB92}" destId="{6671DA89-222C-491D-8AB1-1B1E60E3A76C}" srcOrd="0" destOrd="0" presId="urn:microsoft.com/office/officeart/2005/8/layout/pList2"/>
    <dgm:cxn modelId="{47604CA5-CAC2-4DA2-B9C3-A1DCF5D928B0}" type="presParOf" srcId="{1FEC2866-C2C4-4304-A23D-CD2E0737BB92}" destId="{2A99EF6A-BCA7-4D77-8D02-8D22FD801982}" srcOrd="1" destOrd="0" presId="urn:microsoft.com/office/officeart/2005/8/layout/pList2"/>
    <dgm:cxn modelId="{8E975142-15F4-4FE9-9BE4-CF5E1B6FF9FA}" type="presParOf" srcId="{2A99EF6A-BCA7-4D77-8D02-8D22FD801982}" destId="{99EF99B8-938B-4368-9DBD-3253355DFCBE}" srcOrd="0" destOrd="0" presId="urn:microsoft.com/office/officeart/2005/8/layout/pList2"/>
    <dgm:cxn modelId="{BDB2A602-2D86-46A1-A1B4-6FC551B6A8E8}" type="presParOf" srcId="{99EF99B8-938B-4368-9DBD-3253355DFCBE}" destId="{12FFD526-2F3C-4E53-BA68-2660F1AE4D9A}" srcOrd="0" destOrd="0" presId="urn:microsoft.com/office/officeart/2005/8/layout/pList2"/>
    <dgm:cxn modelId="{C028ED91-0E45-49A0-85ED-391486F36EAC}" type="presParOf" srcId="{99EF99B8-938B-4368-9DBD-3253355DFCBE}" destId="{48D3C705-DEAA-4AE3-8153-28E07D292BB8}" srcOrd="1" destOrd="0" presId="urn:microsoft.com/office/officeart/2005/8/layout/pList2"/>
    <dgm:cxn modelId="{E400D942-102F-4FE6-A473-C47408C8C336}" type="presParOf" srcId="{99EF99B8-938B-4368-9DBD-3253355DFCBE}" destId="{B933A7C3-3203-4363-AB16-A60AC247A0D5}" srcOrd="2" destOrd="0" presId="urn:microsoft.com/office/officeart/2005/8/layout/pList2"/>
    <dgm:cxn modelId="{9FB97767-F8E1-4430-9498-0F7532541844}" type="presParOf" srcId="{2A99EF6A-BCA7-4D77-8D02-8D22FD801982}" destId="{0D12A0AE-A803-4E81-B799-36DDFFC25383}" srcOrd="1" destOrd="0" presId="urn:microsoft.com/office/officeart/2005/8/layout/pList2"/>
    <dgm:cxn modelId="{885DC219-13F4-44AF-8CA4-A6A3671E5142}" type="presParOf" srcId="{2A99EF6A-BCA7-4D77-8D02-8D22FD801982}" destId="{FC4F917A-8E0C-4D9E-8D73-AF90F8A5B287}" srcOrd="2" destOrd="0" presId="urn:microsoft.com/office/officeart/2005/8/layout/pList2"/>
    <dgm:cxn modelId="{B56596E5-39B9-4A5B-AE87-7065C414F052}" type="presParOf" srcId="{FC4F917A-8E0C-4D9E-8D73-AF90F8A5B287}" destId="{ECE9F7A6-E3D2-4787-AFEA-5F912B6A107C}" srcOrd="0" destOrd="0" presId="urn:microsoft.com/office/officeart/2005/8/layout/pList2"/>
    <dgm:cxn modelId="{9B5969B0-4FC9-4D9A-94F2-3C52AB587554}" type="presParOf" srcId="{FC4F917A-8E0C-4D9E-8D73-AF90F8A5B287}" destId="{6F3DD56A-92A4-49A5-9829-C28B0E9EB98D}" srcOrd="1" destOrd="0" presId="urn:microsoft.com/office/officeart/2005/8/layout/pList2"/>
    <dgm:cxn modelId="{A18DA6AE-D727-4514-9445-230963F44508}" type="presParOf" srcId="{FC4F917A-8E0C-4D9E-8D73-AF90F8A5B287}" destId="{91A9AE54-AABF-489C-B0D8-FF74A42A590C}" srcOrd="2" destOrd="0" presId="urn:microsoft.com/office/officeart/2005/8/layout/pList2"/>
    <dgm:cxn modelId="{05636787-8AF4-489B-BD21-C19C945AFC49}" type="presParOf" srcId="{2A99EF6A-BCA7-4D77-8D02-8D22FD801982}" destId="{79381F7C-9F73-4361-A681-ED4931E1D0E5}" srcOrd="3" destOrd="0" presId="urn:microsoft.com/office/officeart/2005/8/layout/pList2"/>
    <dgm:cxn modelId="{EBACB0E6-4178-4517-A38D-B2FC72752969}" type="presParOf" srcId="{2A99EF6A-BCA7-4D77-8D02-8D22FD801982}" destId="{0DC79A6B-5A85-4521-B371-C36D92E1FDFE}" srcOrd="4" destOrd="0" presId="urn:microsoft.com/office/officeart/2005/8/layout/pList2"/>
    <dgm:cxn modelId="{6AF5FE31-CCB5-45F3-81C0-8CB83E16DD21}" type="presParOf" srcId="{0DC79A6B-5A85-4521-B371-C36D92E1FDFE}" destId="{4274C60F-0A09-4522-A2E1-A27CAD1AF592}" srcOrd="0" destOrd="0" presId="urn:microsoft.com/office/officeart/2005/8/layout/pList2"/>
    <dgm:cxn modelId="{81FA7013-B1D2-4ECF-91F0-35B6DAE54E5A}" type="presParOf" srcId="{0DC79A6B-5A85-4521-B371-C36D92E1FDFE}" destId="{8D6F5B9C-F196-49B2-8904-AB061DDAF101}" srcOrd="1" destOrd="0" presId="urn:microsoft.com/office/officeart/2005/8/layout/pList2"/>
    <dgm:cxn modelId="{B81EC667-7BE9-4F0F-A421-1AD0CE9B3472}" type="presParOf" srcId="{0DC79A6B-5A85-4521-B371-C36D92E1FDFE}" destId="{6333E988-8271-4CD2-B645-0DEE6C5DA0CC}" srcOrd="2" destOrd="0" presId="urn:microsoft.com/office/officeart/2005/8/layout/pList2"/>
    <dgm:cxn modelId="{E960F377-9723-408F-BD14-0FA5EBEC26EC}" type="presParOf" srcId="{2A99EF6A-BCA7-4D77-8D02-8D22FD801982}" destId="{CEA61758-EB8D-4198-926B-A4D2AA51426E}" srcOrd="5" destOrd="0" presId="urn:microsoft.com/office/officeart/2005/8/layout/pList2"/>
    <dgm:cxn modelId="{5AF22781-CD0B-4257-BE73-47BCD43187CB}" type="presParOf" srcId="{2A99EF6A-BCA7-4D77-8D02-8D22FD801982}" destId="{583211B9-D3EE-4B26-BE6B-97AF915A582D}" srcOrd="6" destOrd="0" presId="urn:microsoft.com/office/officeart/2005/8/layout/pList2"/>
    <dgm:cxn modelId="{969F6DF7-3139-45EB-A78A-61DA5137B5CB}" type="presParOf" srcId="{583211B9-D3EE-4B26-BE6B-97AF915A582D}" destId="{21CC50FF-3277-4D87-95C9-5E348B1F3543}" srcOrd="0" destOrd="0" presId="urn:microsoft.com/office/officeart/2005/8/layout/pList2"/>
    <dgm:cxn modelId="{39A9A49E-39A3-4DAA-90B9-4B097F61AFA3}" type="presParOf" srcId="{583211B9-D3EE-4B26-BE6B-97AF915A582D}" destId="{C982AA54-31D8-4321-921C-F0E6A4CB2BF6}" srcOrd="1" destOrd="0" presId="urn:microsoft.com/office/officeart/2005/8/layout/pList2"/>
    <dgm:cxn modelId="{297E39BA-B949-4582-B1DE-6364C99A0565}" type="presParOf" srcId="{583211B9-D3EE-4B26-BE6B-97AF915A582D}" destId="{9543CDEC-EFF3-4EDD-B59F-D73AEC7EEE31}" srcOrd="2" destOrd="0" presId="urn:microsoft.com/office/officeart/2005/8/layout/pList2"/>
    <dgm:cxn modelId="{8C50E934-EC73-4236-A1BD-A04A89C11DF3}" type="presParOf" srcId="{2A99EF6A-BCA7-4D77-8D02-8D22FD801982}" destId="{3C32170E-E8D1-4156-B3BA-B78148F8DD05}" srcOrd="7" destOrd="0" presId="urn:microsoft.com/office/officeart/2005/8/layout/pList2"/>
    <dgm:cxn modelId="{0719929C-AF2E-42E2-905D-DE1D676A00F6}" type="presParOf" srcId="{2A99EF6A-BCA7-4D77-8D02-8D22FD801982}" destId="{59A0D9A3-2B52-4D95-A9B2-8C776624E3A2}" srcOrd="8" destOrd="0" presId="urn:microsoft.com/office/officeart/2005/8/layout/pList2"/>
    <dgm:cxn modelId="{4F61C9B1-6DC1-4926-9070-E9455109D3DC}" type="presParOf" srcId="{59A0D9A3-2B52-4D95-A9B2-8C776624E3A2}" destId="{A09B156A-2AB1-414D-B8F0-A8FF390C907F}" srcOrd="0" destOrd="0" presId="urn:microsoft.com/office/officeart/2005/8/layout/pList2"/>
    <dgm:cxn modelId="{7FCC0F3E-7754-4711-B1A8-BC501FF0628F}" type="presParOf" srcId="{59A0D9A3-2B52-4D95-A9B2-8C776624E3A2}" destId="{89F9D0FC-2933-42CC-BF3C-4BD5337DB6CF}" srcOrd="1" destOrd="0" presId="urn:microsoft.com/office/officeart/2005/8/layout/pList2"/>
    <dgm:cxn modelId="{3003A3C9-21A9-4539-BEDE-7BD94D9E0745}" type="presParOf" srcId="{59A0D9A3-2B52-4D95-A9B2-8C776624E3A2}" destId="{6598FAB2-B202-4828-BDFB-E7C6BA32130A}" srcOrd="2" destOrd="0" presId="urn:microsoft.com/office/officeart/2005/8/layout/p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71DA89-222C-491D-8AB1-1B1E60E3A76C}">
      <dsp:nvSpPr>
        <dsp:cNvPr id="0" name=""/>
        <dsp:cNvSpPr/>
      </dsp:nvSpPr>
      <dsp:spPr>
        <a:xfrm>
          <a:off x="0" y="224215"/>
          <a:ext cx="10392228" cy="1452024"/>
        </a:xfrm>
        <a:prstGeom prst="roundRect">
          <a:avLst>
            <a:gd name="adj" fmla="val 10000"/>
          </a:avLst>
        </a:prstGeom>
        <a:noFill/>
        <a:ln w="34925" cap="flat" cmpd="sng" algn="in">
          <a:noFill/>
          <a:prstDash val="solid"/>
        </a:ln>
        <a:effectLst/>
      </dsp:spPr>
      <dsp:style>
        <a:lnRef idx="2">
          <a:scrgbClr r="0" g="0" b="0"/>
        </a:lnRef>
        <a:fillRef idx="1">
          <a:scrgbClr r="0" g="0" b="0"/>
        </a:fillRef>
        <a:effectRef idx="0">
          <a:scrgbClr r="0" g="0" b="0"/>
        </a:effectRef>
        <a:fontRef idx="minor"/>
      </dsp:style>
    </dsp:sp>
    <dsp:sp modelId="{B933A7C3-3203-4363-AB16-A60AC247A0D5}">
      <dsp:nvSpPr>
        <dsp:cNvPr id="0" name=""/>
        <dsp:cNvSpPr/>
      </dsp:nvSpPr>
      <dsp:spPr>
        <a:xfrm>
          <a:off x="315105" y="167793"/>
          <a:ext cx="1807780" cy="1393667"/>
        </a:xfrm>
        <a:prstGeom prst="roundRect">
          <a:avLst>
            <a:gd name="adj" fmla="val 10000"/>
          </a:avLst>
        </a:prstGeom>
        <a:solidFill>
          <a:srgbClr val="66CCFF"/>
        </a:solidFill>
        <a:ln w="34925" cap="flat" cmpd="sng" algn="in">
          <a:noFill/>
          <a:prstDash val="solid"/>
        </a:ln>
        <a:effectLst/>
      </dsp:spPr>
      <dsp:style>
        <a:lnRef idx="2">
          <a:scrgbClr r="0" g="0" b="0"/>
        </a:lnRef>
        <a:fillRef idx="1">
          <a:scrgbClr r="0" g="0" b="0"/>
        </a:fillRef>
        <a:effectRef idx="0">
          <a:scrgbClr r="0" g="0" b="0"/>
        </a:effectRef>
        <a:fontRef idx="minor"/>
      </dsp:style>
    </dsp:sp>
    <dsp:sp modelId="{12FFD526-2F3C-4E53-BA68-2660F1AE4D9A}">
      <dsp:nvSpPr>
        <dsp:cNvPr id="0" name=""/>
        <dsp:cNvSpPr/>
      </dsp:nvSpPr>
      <dsp:spPr>
        <a:xfrm rot="10800000">
          <a:off x="315105" y="1643655"/>
          <a:ext cx="1807780" cy="2665180"/>
        </a:xfrm>
        <a:prstGeom prst="round2SameRect">
          <a:avLst>
            <a:gd name="adj1" fmla="val 10500"/>
            <a:gd name="adj2" fmla="val 0"/>
          </a:avLst>
        </a:prstGeom>
        <a:solidFill>
          <a:srgbClr val="66CCFF"/>
        </a:solidFill>
        <a:ln w="34925" cap="flat" cmpd="sng" algn="in">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2280" tIns="462280" rIns="462280" bIns="462280" numCol="1" spcCol="1270" anchor="t" anchorCtr="0">
          <a:noAutofit/>
        </a:bodyPr>
        <a:lstStyle/>
        <a:p>
          <a:pPr marL="0" lvl="0" indent="0" algn="ctr" defTabSz="2889250">
            <a:lnSpc>
              <a:spcPct val="90000"/>
            </a:lnSpc>
            <a:spcBef>
              <a:spcPct val="0"/>
            </a:spcBef>
            <a:spcAft>
              <a:spcPct val="35000"/>
            </a:spcAft>
            <a:buNone/>
          </a:pPr>
          <a:r>
            <a:rPr lang="en-US" sz="6500" kern="1200" dirty="0"/>
            <a:t> </a:t>
          </a:r>
        </a:p>
      </dsp:txBody>
      <dsp:txXfrm rot="10800000">
        <a:off x="370700" y="1643655"/>
        <a:ext cx="1696590" cy="2609585"/>
      </dsp:txXfrm>
    </dsp:sp>
    <dsp:sp modelId="{91A9AE54-AABF-489C-B0D8-FF74A42A590C}">
      <dsp:nvSpPr>
        <dsp:cNvPr id="0" name=""/>
        <dsp:cNvSpPr/>
      </dsp:nvSpPr>
      <dsp:spPr>
        <a:xfrm>
          <a:off x="2303664" y="167793"/>
          <a:ext cx="1807780" cy="1393667"/>
        </a:xfrm>
        <a:prstGeom prst="roundRect">
          <a:avLst>
            <a:gd name="adj" fmla="val 10000"/>
          </a:avLst>
        </a:prstGeom>
        <a:solidFill>
          <a:srgbClr val="FFB718"/>
        </a:solidFill>
        <a:ln w="34925" cap="flat" cmpd="sng" algn="in">
          <a:noFill/>
          <a:prstDash val="solid"/>
        </a:ln>
        <a:effectLst/>
      </dsp:spPr>
      <dsp:style>
        <a:lnRef idx="2">
          <a:scrgbClr r="0" g="0" b="0"/>
        </a:lnRef>
        <a:fillRef idx="1">
          <a:scrgbClr r="0" g="0" b="0"/>
        </a:fillRef>
        <a:effectRef idx="0">
          <a:scrgbClr r="0" g="0" b="0"/>
        </a:effectRef>
        <a:fontRef idx="minor"/>
      </dsp:style>
    </dsp:sp>
    <dsp:sp modelId="{ECE9F7A6-E3D2-4787-AFEA-5F912B6A107C}">
      <dsp:nvSpPr>
        <dsp:cNvPr id="0" name=""/>
        <dsp:cNvSpPr/>
      </dsp:nvSpPr>
      <dsp:spPr>
        <a:xfrm rot="10800000">
          <a:off x="2303664" y="1643655"/>
          <a:ext cx="1807780" cy="2665180"/>
        </a:xfrm>
        <a:prstGeom prst="round2SameRect">
          <a:avLst>
            <a:gd name="adj1" fmla="val 10500"/>
            <a:gd name="adj2" fmla="val 0"/>
          </a:avLst>
        </a:prstGeom>
        <a:solidFill>
          <a:srgbClr val="FFB718"/>
        </a:solidFill>
        <a:ln w="34925" cap="flat" cmpd="sng" algn="in">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2280" tIns="462280" rIns="462280" bIns="462280" numCol="1" spcCol="1270" anchor="t" anchorCtr="0">
          <a:noAutofit/>
        </a:bodyPr>
        <a:lstStyle/>
        <a:p>
          <a:pPr marL="0" lvl="0" indent="0" algn="ctr" defTabSz="2889250">
            <a:lnSpc>
              <a:spcPct val="90000"/>
            </a:lnSpc>
            <a:spcBef>
              <a:spcPct val="0"/>
            </a:spcBef>
            <a:spcAft>
              <a:spcPct val="35000"/>
            </a:spcAft>
            <a:buNone/>
          </a:pPr>
          <a:r>
            <a:rPr lang="en-US" sz="6500" kern="1200" dirty="0"/>
            <a:t> </a:t>
          </a:r>
        </a:p>
      </dsp:txBody>
      <dsp:txXfrm rot="10800000">
        <a:off x="2359259" y="1643655"/>
        <a:ext cx="1696590" cy="2609585"/>
      </dsp:txXfrm>
    </dsp:sp>
    <dsp:sp modelId="{6333E988-8271-4CD2-B645-0DEE6C5DA0CC}">
      <dsp:nvSpPr>
        <dsp:cNvPr id="0" name=""/>
        <dsp:cNvSpPr/>
      </dsp:nvSpPr>
      <dsp:spPr>
        <a:xfrm>
          <a:off x="4292223" y="167793"/>
          <a:ext cx="1807780" cy="1393667"/>
        </a:xfrm>
        <a:prstGeom prst="roundRect">
          <a:avLst>
            <a:gd name="adj" fmla="val 10000"/>
          </a:avLst>
        </a:prstGeom>
        <a:solidFill>
          <a:srgbClr val="FF6600"/>
        </a:solidFill>
        <a:ln w="34925" cap="flat" cmpd="sng" algn="in">
          <a:noFill/>
          <a:prstDash val="solid"/>
        </a:ln>
        <a:effectLst/>
      </dsp:spPr>
      <dsp:style>
        <a:lnRef idx="2">
          <a:scrgbClr r="0" g="0" b="0"/>
        </a:lnRef>
        <a:fillRef idx="1">
          <a:scrgbClr r="0" g="0" b="0"/>
        </a:fillRef>
        <a:effectRef idx="0">
          <a:scrgbClr r="0" g="0" b="0"/>
        </a:effectRef>
        <a:fontRef idx="minor"/>
      </dsp:style>
    </dsp:sp>
    <dsp:sp modelId="{4274C60F-0A09-4522-A2E1-A27CAD1AF592}">
      <dsp:nvSpPr>
        <dsp:cNvPr id="0" name=""/>
        <dsp:cNvSpPr/>
      </dsp:nvSpPr>
      <dsp:spPr>
        <a:xfrm rot="10800000">
          <a:off x="4292223" y="1643655"/>
          <a:ext cx="1807780" cy="2665180"/>
        </a:xfrm>
        <a:prstGeom prst="round2SameRect">
          <a:avLst>
            <a:gd name="adj1" fmla="val 10500"/>
            <a:gd name="adj2" fmla="val 0"/>
          </a:avLst>
        </a:prstGeom>
        <a:solidFill>
          <a:srgbClr val="FF6600"/>
        </a:solidFill>
        <a:ln w="34925" cap="flat" cmpd="sng" algn="in">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2280" tIns="462280" rIns="462280" bIns="462280" numCol="1" spcCol="1270" anchor="t" anchorCtr="0">
          <a:noAutofit/>
        </a:bodyPr>
        <a:lstStyle/>
        <a:p>
          <a:pPr marL="0" lvl="0" indent="0" algn="ctr" defTabSz="2889250">
            <a:lnSpc>
              <a:spcPct val="90000"/>
            </a:lnSpc>
            <a:spcBef>
              <a:spcPct val="0"/>
            </a:spcBef>
            <a:spcAft>
              <a:spcPct val="35000"/>
            </a:spcAft>
            <a:buNone/>
          </a:pPr>
          <a:r>
            <a:rPr lang="en-US" sz="6500" kern="1200" dirty="0"/>
            <a:t> </a:t>
          </a:r>
        </a:p>
      </dsp:txBody>
      <dsp:txXfrm rot="10800000">
        <a:off x="4347818" y="1643655"/>
        <a:ext cx="1696590" cy="2609585"/>
      </dsp:txXfrm>
    </dsp:sp>
    <dsp:sp modelId="{9543CDEC-EFF3-4EDD-B59F-D73AEC7EEE31}">
      <dsp:nvSpPr>
        <dsp:cNvPr id="0" name=""/>
        <dsp:cNvSpPr/>
      </dsp:nvSpPr>
      <dsp:spPr>
        <a:xfrm>
          <a:off x="6280782" y="167793"/>
          <a:ext cx="1807780" cy="1393667"/>
        </a:xfrm>
        <a:prstGeom prst="roundRect">
          <a:avLst>
            <a:gd name="adj" fmla="val 10000"/>
          </a:avLst>
        </a:prstGeom>
        <a:solidFill>
          <a:schemeClr val="bg1">
            <a:lumMod val="85000"/>
          </a:schemeClr>
        </a:solidFill>
        <a:ln w="34925" cap="flat" cmpd="sng" algn="in">
          <a:noFill/>
          <a:prstDash val="solid"/>
        </a:ln>
        <a:effectLst/>
      </dsp:spPr>
      <dsp:style>
        <a:lnRef idx="2">
          <a:scrgbClr r="0" g="0" b="0"/>
        </a:lnRef>
        <a:fillRef idx="1">
          <a:scrgbClr r="0" g="0" b="0"/>
        </a:fillRef>
        <a:effectRef idx="0">
          <a:scrgbClr r="0" g="0" b="0"/>
        </a:effectRef>
        <a:fontRef idx="minor"/>
      </dsp:style>
    </dsp:sp>
    <dsp:sp modelId="{21CC50FF-3277-4D87-95C9-5E348B1F3543}">
      <dsp:nvSpPr>
        <dsp:cNvPr id="0" name=""/>
        <dsp:cNvSpPr/>
      </dsp:nvSpPr>
      <dsp:spPr>
        <a:xfrm rot="10800000">
          <a:off x="6280782" y="1643655"/>
          <a:ext cx="1807780" cy="2665180"/>
        </a:xfrm>
        <a:prstGeom prst="round2SameRect">
          <a:avLst>
            <a:gd name="adj1" fmla="val 10500"/>
            <a:gd name="adj2" fmla="val 0"/>
          </a:avLst>
        </a:prstGeom>
        <a:solidFill>
          <a:schemeClr val="bg1">
            <a:lumMod val="85000"/>
          </a:schemeClr>
        </a:solidFill>
        <a:ln w="34925" cap="flat" cmpd="sng" algn="in">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2280" tIns="462280" rIns="462280" bIns="462280" numCol="1" spcCol="1270" anchor="t" anchorCtr="0">
          <a:noAutofit/>
        </a:bodyPr>
        <a:lstStyle/>
        <a:p>
          <a:pPr marL="0" lvl="0" indent="0" algn="ctr" defTabSz="2889250">
            <a:lnSpc>
              <a:spcPct val="90000"/>
            </a:lnSpc>
            <a:spcBef>
              <a:spcPct val="0"/>
            </a:spcBef>
            <a:spcAft>
              <a:spcPct val="35000"/>
            </a:spcAft>
            <a:buNone/>
          </a:pPr>
          <a:endParaRPr lang="en-US" sz="6500" kern="1200" dirty="0"/>
        </a:p>
      </dsp:txBody>
      <dsp:txXfrm rot="10800000">
        <a:off x="6336377" y="1643655"/>
        <a:ext cx="1696590" cy="2609585"/>
      </dsp:txXfrm>
    </dsp:sp>
    <dsp:sp modelId="{6598FAB2-B202-4828-BDFB-E7C6BA32130A}">
      <dsp:nvSpPr>
        <dsp:cNvPr id="0" name=""/>
        <dsp:cNvSpPr/>
      </dsp:nvSpPr>
      <dsp:spPr>
        <a:xfrm>
          <a:off x="8269341" y="167793"/>
          <a:ext cx="1807780" cy="1393667"/>
        </a:xfrm>
        <a:prstGeom prst="roundRect">
          <a:avLst>
            <a:gd name="adj" fmla="val 10000"/>
          </a:avLst>
        </a:prstGeom>
        <a:solidFill>
          <a:srgbClr val="92D050"/>
        </a:solidFill>
        <a:ln w="34925" cap="flat" cmpd="sng" algn="in">
          <a:noFill/>
          <a:prstDash val="solid"/>
        </a:ln>
        <a:effectLst/>
      </dsp:spPr>
      <dsp:style>
        <a:lnRef idx="2">
          <a:scrgbClr r="0" g="0" b="0"/>
        </a:lnRef>
        <a:fillRef idx="1">
          <a:scrgbClr r="0" g="0" b="0"/>
        </a:fillRef>
        <a:effectRef idx="0">
          <a:scrgbClr r="0" g="0" b="0"/>
        </a:effectRef>
        <a:fontRef idx="minor"/>
      </dsp:style>
    </dsp:sp>
    <dsp:sp modelId="{A09B156A-2AB1-414D-B8F0-A8FF390C907F}">
      <dsp:nvSpPr>
        <dsp:cNvPr id="0" name=""/>
        <dsp:cNvSpPr/>
      </dsp:nvSpPr>
      <dsp:spPr>
        <a:xfrm rot="10800000">
          <a:off x="8269341" y="1643655"/>
          <a:ext cx="1807780" cy="2665180"/>
        </a:xfrm>
        <a:prstGeom prst="round2SameRect">
          <a:avLst>
            <a:gd name="adj1" fmla="val 10500"/>
            <a:gd name="adj2" fmla="val 0"/>
          </a:avLst>
        </a:prstGeom>
        <a:solidFill>
          <a:srgbClr val="92D050"/>
        </a:solidFill>
        <a:ln w="34925" cap="flat" cmpd="sng" algn="in">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2280" tIns="462280" rIns="462280" bIns="462280" numCol="1" spcCol="1270" anchor="t" anchorCtr="0">
          <a:noAutofit/>
        </a:bodyPr>
        <a:lstStyle/>
        <a:p>
          <a:pPr marL="0" lvl="0" indent="0" algn="ctr" defTabSz="2889250">
            <a:lnSpc>
              <a:spcPct val="90000"/>
            </a:lnSpc>
            <a:spcBef>
              <a:spcPct val="0"/>
            </a:spcBef>
            <a:spcAft>
              <a:spcPct val="35000"/>
            </a:spcAft>
            <a:buNone/>
          </a:pPr>
          <a:endParaRPr lang="en-US" sz="6500" kern="1200" dirty="0"/>
        </a:p>
      </dsp:txBody>
      <dsp:txXfrm rot="10800000">
        <a:off x="8324936" y="1643655"/>
        <a:ext cx="1696590" cy="2609585"/>
      </dsp:txXfrm>
    </dsp:sp>
  </dsp:spTree>
</dsp:drawing>
</file>

<file path=ppt/diagrams/layout1.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FAA27BF-40D8-4284-BF34-666116CC5DEF}" type="datetimeFigureOut">
              <a:rPr lang="en-US" smtClean="0"/>
              <a:t>8/21/2024</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9BE39A7-69A0-4264-B749-9BD50310F95D}" type="slidenum">
              <a:rPr lang="en-US" smtClean="0"/>
              <a:t>‹#›</a:t>
            </a:fld>
            <a:endParaRPr lang="en-US"/>
          </a:p>
        </p:txBody>
      </p:sp>
    </p:spTree>
    <p:extLst>
      <p:ext uri="{BB962C8B-B14F-4D97-AF65-F5344CB8AC3E}">
        <p14:creationId xmlns:p14="http://schemas.microsoft.com/office/powerpoint/2010/main" val="30694977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7C9FDC-E7F2-441A-B012-344DA0C1245D}" type="datetimeFigureOut">
              <a:rPr lang="en-US" smtClean="0"/>
              <a:t>8/21/2024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33E335-59E1-41A2-A51C-7706F0E40D26}" type="slidenum">
              <a:rPr lang="en-US" smtClean="0"/>
              <a:t>‹#›</a:t>
            </a:fld>
            <a:endParaRPr lang="en-US"/>
          </a:p>
        </p:txBody>
      </p:sp>
    </p:spTree>
    <p:extLst>
      <p:ext uri="{BB962C8B-B14F-4D97-AF65-F5344CB8AC3E}">
        <p14:creationId xmlns:p14="http://schemas.microsoft.com/office/powerpoint/2010/main" val="21758754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EF7CAE-FCB6-41C1-AF80-2469D955A045}" type="slidenum">
              <a:rPr lang="en-US" smtClean="0"/>
              <a:t>2</a:t>
            </a:fld>
            <a:endParaRPr lang="en-US" dirty="0"/>
          </a:p>
        </p:txBody>
      </p:sp>
    </p:spTree>
    <p:extLst>
      <p:ext uri="{BB962C8B-B14F-4D97-AF65-F5344CB8AC3E}">
        <p14:creationId xmlns:p14="http://schemas.microsoft.com/office/powerpoint/2010/main" val="6498078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EF7CAE-FCB6-41C1-AF80-2469D955A045}" type="slidenum">
              <a:rPr lang="en-US" smtClean="0"/>
              <a:t>5</a:t>
            </a:fld>
            <a:endParaRPr lang="en-US" dirty="0"/>
          </a:p>
        </p:txBody>
      </p:sp>
    </p:spTree>
    <p:extLst>
      <p:ext uri="{BB962C8B-B14F-4D97-AF65-F5344CB8AC3E}">
        <p14:creationId xmlns:p14="http://schemas.microsoft.com/office/powerpoint/2010/main" val="32339732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Layout" Target="../diagrams/layout1.xml"/><Relationship Id="rId7" Type="http://schemas.openxmlformats.org/officeDocument/2006/relationships/image" Target="../media/image4.png"/><Relationship Id="rId12" Type="http://schemas.openxmlformats.org/officeDocument/2006/relationships/image" Target="../media/image3.png"/><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11" Type="http://schemas.openxmlformats.org/officeDocument/2006/relationships/image" Target="../media/image8.png"/><Relationship Id="rId5" Type="http://schemas.openxmlformats.org/officeDocument/2006/relationships/diagramColors" Target="../diagrams/colors1.xml"/><Relationship Id="rId10" Type="http://schemas.openxmlformats.org/officeDocument/2006/relationships/image" Target="../media/image7.png"/><Relationship Id="rId4" Type="http://schemas.openxmlformats.org/officeDocument/2006/relationships/diagramQuickStyle" Target="../diagrams/quickStyle1.xml"/><Relationship Id="rId9"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101D49"/>
        </a:solidFill>
        <a:effectLst/>
      </p:bgPr>
    </p:bg>
    <p:spTree>
      <p:nvGrpSpPr>
        <p:cNvPr id="1" name=""/>
        <p:cNvGrpSpPr/>
        <p:nvPr/>
      </p:nvGrpSpPr>
      <p:grpSpPr>
        <a:xfrm>
          <a:off x="0" y="0"/>
          <a:ext cx="0" cy="0"/>
          <a:chOff x="0" y="0"/>
          <a:chExt cx="0" cy="0"/>
        </a:xfrm>
      </p:grpSpPr>
      <p:sp>
        <p:nvSpPr>
          <p:cNvPr id="8" name="Rectangle 7"/>
          <p:cNvSpPr/>
          <p:nvPr userDrawn="1"/>
        </p:nvSpPr>
        <p:spPr>
          <a:xfrm>
            <a:off x="400285" y="410818"/>
            <a:ext cx="11390915" cy="60425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ctrTitle"/>
          </p:nvPr>
        </p:nvSpPr>
        <p:spPr>
          <a:xfrm>
            <a:off x="1915128" y="1788454"/>
            <a:ext cx="8361229" cy="2098226"/>
          </a:xfrm>
          <a:prstGeom prst="rect">
            <a:avLst/>
          </a:prstGeom>
        </p:spPr>
        <p:txBody>
          <a:bodyPr anchor="b">
            <a:noAutofit/>
          </a:bodyPr>
          <a:lstStyle>
            <a:lvl1pPr algn="ctr">
              <a:defRPr sz="7200" cap="all" baseline="0">
                <a:solidFill>
                  <a:srgbClr val="101D49"/>
                </a:solidFill>
              </a:defRPr>
            </a:lvl1pPr>
          </a:lstStyle>
          <a:p>
            <a:r>
              <a:rPr lang="en-US" dirty="0"/>
              <a:t>Click to edit Master title style</a:t>
            </a:r>
          </a:p>
        </p:txBody>
      </p:sp>
      <p:sp>
        <p:nvSpPr>
          <p:cNvPr id="3" name="Subtitle 2"/>
          <p:cNvSpPr>
            <a:spLocks noGrp="1"/>
          </p:cNvSpPr>
          <p:nvPr>
            <p:ph type="subTitle" idx="1"/>
          </p:nvPr>
        </p:nvSpPr>
        <p:spPr>
          <a:xfrm>
            <a:off x="2679909" y="3956283"/>
            <a:ext cx="6831673" cy="1086237"/>
          </a:xfrm>
        </p:spPr>
        <p:txBody>
          <a:bodyPr>
            <a:normAutofit/>
          </a:bodyPr>
          <a:lstStyle>
            <a:lvl1pPr marL="0" indent="0" algn="ctr">
              <a:lnSpc>
                <a:spcPct val="112000"/>
              </a:lnSpc>
              <a:spcBef>
                <a:spcPts val="0"/>
              </a:spcBef>
              <a:spcAft>
                <a:spcPts val="0"/>
              </a:spcAft>
              <a:buNone/>
              <a:defRPr sz="2300" b="1">
                <a:solidFill>
                  <a:srgbClr val="FFB718"/>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52859" y="6453386"/>
            <a:ext cx="1607944" cy="404614"/>
          </a:xfrm>
        </p:spPr>
        <p:txBody>
          <a:bodyPr/>
          <a:lstStyle>
            <a:lvl1pPr>
              <a:defRPr baseline="0">
                <a:solidFill>
                  <a:schemeClr val="bg1"/>
                </a:solidFill>
              </a:defRPr>
            </a:lvl1pPr>
          </a:lstStyle>
          <a:p>
            <a:fld id="{52C61527-A03E-4679-86A1-0D1184037993}" type="datetimeFigureOut">
              <a:rPr lang="en-US" smtClean="0"/>
              <a:pPr/>
              <a:t>8/21/2024</a:t>
            </a:fld>
            <a:endParaRPr lang="en-US" dirty="0"/>
          </a:p>
        </p:txBody>
      </p:sp>
      <p:sp>
        <p:nvSpPr>
          <p:cNvPr id="5" name="Footer Placeholder 4"/>
          <p:cNvSpPr>
            <a:spLocks noGrp="1"/>
          </p:cNvSpPr>
          <p:nvPr>
            <p:ph type="ftr" sz="quarter" idx="11"/>
          </p:nvPr>
        </p:nvSpPr>
        <p:spPr>
          <a:xfrm>
            <a:off x="2584057" y="6453386"/>
            <a:ext cx="7023377" cy="404614"/>
          </a:xfrm>
        </p:spPr>
        <p:txBody>
          <a:bodyPr/>
          <a:lstStyle>
            <a:lvl1pPr algn="ctr">
              <a:defRPr baseline="0">
                <a:solidFill>
                  <a:schemeClr val="bg1"/>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a:prstGeom prst="rect">
            <a:avLst/>
          </a:prstGeom>
        </p:spPr>
        <p:txBody>
          <a:bodyPr/>
          <a:lstStyle>
            <a:lvl1pPr>
              <a:defRPr baseline="0">
                <a:solidFill>
                  <a:schemeClr val="bg1"/>
                </a:solidFill>
              </a:defRPr>
            </a:lvl1pPr>
          </a:lstStyle>
          <a:p>
            <a:fld id="{33943F3E-CE48-48F4-A664-D93E49928CBC}" type="slidenum">
              <a:rPr lang="en-US" smtClean="0"/>
              <a:pPr/>
              <a:t>‹#›</a:t>
            </a:fld>
            <a:endParaRPr lang="en-US" dirty="0"/>
          </a:p>
        </p:txBody>
      </p:sp>
      <p:grpSp>
        <p:nvGrpSpPr>
          <p:cNvPr id="7" name="Group 6"/>
          <p:cNvGrpSpPr/>
          <p:nvPr/>
        </p:nvGrpSpPr>
        <p:grpSpPr>
          <a:xfrm>
            <a:off x="752860" y="744473"/>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rgbClr val="FFB718"/>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w="0">
              <a:noFill/>
              <a:prstDash val="solid"/>
              <a:round/>
              <a:headEnd/>
              <a:tailEnd/>
            </a:ln>
          </p:spPr>
        </p:sp>
      </p:gr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610148" y="3655952"/>
            <a:ext cx="2358640" cy="2357518"/>
          </a:xfrm>
          <a:prstGeom prst="rect">
            <a:avLst/>
          </a:prstGeom>
        </p:spPr>
      </p:pic>
    </p:spTree>
    <p:extLst>
      <p:ext uri="{BB962C8B-B14F-4D97-AF65-F5344CB8AC3E}">
        <p14:creationId xmlns:p14="http://schemas.microsoft.com/office/powerpoint/2010/main" val="3661220253"/>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solidFill>
          <a:schemeClr val="bg1"/>
        </a:solidFill>
        <a:effectLst/>
      </p:bgPr>
    </p:bg>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rgbClr val="101D49"/>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239584"/>
            <a:ext cx="3855720" cy="2604100"/>
          </a:xfrm>
          <a:prstGeom prst="rect">
            <a:avLst/>
          </a:prstGeom>
        </p:spPr>
        <p:txBody>
          <a:bodyPr anchor="t">
            <a:normAutofit/>
          </a:bodyPr>
          <a:lstStyle>
            <a:lvl1pPr>
              <a:lnSpc>
                <a:spcPct val="84000"/>
              </a:lnSpc>
              <a:defRPr sz="4800" baseline="0">
                <a:solidFill>
                  <a:schemeClr val="bg1"/>
                </a:solidFill>
              </a:defRPr>
            </a:lvl1pPr>
          </a:lstStyle>
          <a:p>
            <a:r>
              <a:rPr lang="en-US" dirty="0"/>
              <a:t>Click to edit Master title style</a:t>
            </a:r>
          </a:p>
        </p:txBody>
      </p:sp>
      <p:sp>
        <p:nvSpPr>
          <p:cNvPr id="3" name="Picture Placeholder 2"/>
          <p:cNvSpPr>
            <a:spLocks noGrp="1" noChangeAspect="1"/>
          </p:cNvSpPr>
          <p:nvPr>
            <p:ph type="pic" idx="1"/>
          </p:nvPr>
        </p:nvSpPr>
        <p:spPr>
          <a:xfrm>
            <a:off x="6027422" y="239584"/>
            <a:ext cx="5275415" cy="5432348"/>
          </a:xfrm>
        </p:spPr>
        <p:txBody>
          <a:bodyPr anchor="t">
            <a:normAutofit/>
          </a:bodyPr>
          <a:lstStyle>
            <a:lvl1pPr marL="0" indent="0">
              <a:buNone/>
              <a:defRPr sz="2000"/>
            </a:lvl1pPr>
            <a:lvl2pPr marL="457189" indent="0">
              <a:buNone/>
              <a:defRPr sz="2000"/>
            </a:lvl2pPr>
            <a:lvl3pPr marL="914377" indent="0">
              <a:buNone/>
              <a:defRPr sz="20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dirty="0"/>
              <a:t>Click icon to add picture</a:t>
            </a:r>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solidFill>
                  <a:schemeClr val="bg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dirty="0"/>
              <a:t>Click to edit Master text styles</a:t>
            </a:r>
          </a:p>
        </p:txBody>
      </p:sp>
      <p:sp>
        <p:nvSpPr>
          <p:cNvPr id="5" name="Date Placeholder 4"/>
          <p:cNvSpPr>
            <a:spLocks noGrp="1"/>
          </p:cNvSpPr>
          <p:nvPr>
            <p:ph type="dt" sz="half" idx="10"/>
          </p:nvPr>
        </p:nvSpPr>
        <p:spPr>
          <a:xfrm>
            <a:off x="723902" y="6453386"/>
            <a:ext cx="1204572" cy="404614"/>
          </a:xfrm>
        </p:spPr>
        <p:txBody>
          <a:bodyPr/>
          <a:lstStyle>
            <a:lvl1pPr>
              <a:defRPr>
                <a:solidFill>
                  <a:schemeClr val="bg1"/>
                </a:solidFill>
              </a:defRPr>
            </a:lvl1pPr>
          </a:lstStyle>
          <a:p>
            <a:fld id="{52C61527-A03E-4679-86A1-0D1184037993}" type="datetimeFigureOut">
              <a:rPr lang="en-US" smtClean="0"/>
              <a:pPr/>
              <a:t>8/21/2024</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bg1"/>
                </a:solidFill>
              </a:defRPr>
            </a:lvl1pPr>
          </a:lstStyle>
          <a:p>
            <a:endParaRPr lang="en-US" dirty="0"/>
          </a:p>
        </p:txBody>
      </p:sp>
      <p:sp>
        <p:nvSpPr>
          <p:cNvPr id="7" name="Slide Number Placeholder 6"/>
          <p:cNvSpPr>
            <a:spLocks noGrp="1"/>
          </p:cNvSpPr>
          <p:nvPr>
            <p:ph type="sldNum" sz="quarter" idx="12"/>
          </p:nvPr>
        </p:nvSpPr>
        <p:spPr>
          <a:xfrm>
            <a:off x="9170571" y="6453386"/>
            <a:ext cx="1596292" cy="404614"/>
          </a:xfrm>
          <a:prstGeom prst="rect">
            <a:avLst/>
          </a:prstGeom>
        </p:spPr>
        <p:txBody>
          <a:bodyPr/>
          <a:lstStyle>
            <a:lvl1pPr>
              <a:defRPr>
                <a:solidFill>
                  <a:srgbClr val="101D49"/>
                </a:solidFill>
              </a:defRPr>
            </a:lvl1pPr>
          </a:lstStyle>
          <a:p>
            <a:fld id="{33943F3E-CE48-48F4-A664-D93E49928CBC}" type="slidenum">
              <a:rPr lang="en-US" smtClean="0"/>
              <a:pPr/>
              <a:t>‹#›</a:t>
            </a:fld>
            <a:endParaRPr lang="en-US"/>
          </a:p>
        </p:txBody>
      </p:sp>
      <p:sp>
        <p:nvSpPr>
          <p:cNvPr id="11" name="Freeform 6"/>
          <p:cNvSpPr/>
          <p:nvPr userDrawn="1"/>
        </p:nvSpPr>
        <p:spPr bwMode="auto">
          <a:xfrm flipH="1" flipV="1">
            <a:off x="6030402" y="239588"/>
            <a:ext cx="643415" cy="865927"/>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w="0">
            <a:noFill/>
            <a:prstDash val="solid"/>
            <a:round/>
            <a:headEnd/>
            <a:tailEnd/>
          </a:ln>
        </p:spPr>
      </p:sp>
      <p:sp>
        <p:nvSpPr>
          <p:cNvPr id="12" name="Freeform 6"/>
          <p:cNvSpPr/>
          <p:nvPr userDrawn="1"/>
        </p:nvSpPr>
        <p:spPr bwMode="auto">
          <a:xfrm rot="10800000" flipH="1" flipV="1">
            <a:off x="10659421" y="4806008"/>
            <a:ext cx="643415" cy="865927"/>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w="0">
            <a:noFill/>
            <a:prstDash val="solid"/>
            <a:round/>
            <a:headEnd/>
            <a:tailEnd/>
          </a:ln>
        </p:spPr>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50784" y="5570332"/>
            <a:ext cx="1562816" cy="1562072"/>
          </a:xfrm>
          <a:prstGeom prst="rect">
            <a:avLst/>
          </a:prstGeom>
        </p:spPr>
      </p:pic>
    </p:spTree>
    <p:extLst>
      <p:ext uri="{BB962C8B-B14F-4D97-AF65-F5344CB8AC3E}">
        <p14:creationId xmlns:p14="http://schemas.microsoft.com/office/powerpoint/2010/main" val="22739366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Picture with Caption">
    <p:bg>
      <p:bgPr>
        <a:solidFill>
          <a:schemeClr val="bg1"/>
        </a:solidFill>
        <a:effectLst/>
      </p:bgPr>
    </p:bg>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rgbClr val="101D49"/>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239584"/>
            <a:ext cx="3855720" cy="2604100"/>
          </a:xfrm>
          <a:prstGeom prst="rect">
            <a:avLst/>
          </a:prstGeom>
        </p:spPr>
        <p:txBody>
          <a:bodyPr anchor="t">
            <a:normAutofit/>
          </a:bodyPr>
          <a:lstStyle>
            <a:lvl1pPr>
              <a:lnSpc>
                <a:spcPct val="84000"/>
              </a:lnSpc>
              <a:defRPr sz="4800" baseline="0">
                <a:solidFill>
                  <a:schemeClr val="bg1"/>
                </a:solidFill>
              </a:defRPr>
            </a:lvl1pPr>
          </a:lstStyle>
          <a:p>
            <a:r>
              <a:rPr lang="en-US" dirty="0"/>
              <a:t>Click to edit Master title style</a:t>
            </a:r>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solidFill>
                  <a:schemeClr val="bg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dirty="0"/>
              <a:t>Click to edit Master text styles</a:t>
            </a:r>
          </a:p>
        </p:txBody>
      </p:sp>
      <p:sp>
        <p:nvSpPr>
          <p:cNvPr id="5" name="Date Placeholder 4"/>
          <p:cNvSpPr>
            <a:spLocks noGrp="1"/>
          </p:cNvSpPr>
          <p:nvPr>
            <p:ph type="dt" sz="half" idx="10"/>
          </p:nvPr>
        </p:nvSpPr>
        <p:spPr>
          <a:xfrm>
            <a:off x="723902" y="6453386"/>
            <a:ext cx="1204572" cy="404614"/>
          </a:xfrm>
        </p:spPr>
        <p:txBody>
          <a:bodyPr/>
          <a:lstStyle>
            <a:lvl1pPr>
              <a:defRPr>
                <a:solidFill>
                  <a:schemeClr val="bg1"/>
                </a:solidFill>
              </a:defRPr>
            </a:lvl1pPr>
          </a:lstStyle>
          <a:p>
            <a:fld id="{52C61527-A03E-4679-86A1-0D1184037993}" type="datetimeFigureOut">
              <a:rPr lang="en-US" smtClean="0"/>
              <a:pPr/>
              <a:t>8/21/2024</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bg1"/>
                </a:solidFill>
              </a:defRPr>
            </a:lvl1pPr>
          </a:lstStyle>
          <a:p>
            <a:endParaRPr lang="en-US" dirty="0"/>
          </a:p>
        </p:txBody>
      </p:sp>
      <p:sp>
        <p:nvSpPr>
          <p:cNvPr id="7" name="Slide Number Placeholder 6"/>
          <p:cNvSpPr>
            <a:spLocks noGrp="1"/>
          </p:cNvSpPr>
          <p:nvPr>
            <p:ph type="sldNum" sz="quarter" idx="12"/>
          </p:nvPr>
        </p:nvSpPr>
        <p:spPr>
          <a:xfrm>
            <a:off x="9170571" y="6453386"/>
            <a:ext cx="1596292" cy="404614"/>
          </a:xfrm>
          <a:prstGeom prst="rect">
            <a:avLst/>
          </a:prstGeom>
        </p:spPr>
        <p:txBody>
          <a:bodyPr/>
          <a:lstStyle>
            <a:lvl1pPr>
              <a:defRPr b="0">
                <a:solidFill>
                  <a:srgbClr val="101D49"/>
                </a:solidFill>
              </a:defRPr>
            </a:lvl1pPr>
          </a:lstStyle>
          <a:p>
            <a:fld id="{33943F3E-CE48-48F4-A664-D93E49928CBC}" type="slidenum">
              <a:rPr lang="en-US" smtClean="0"/>
              <a:pPr/>
              <a:t>‹#›</a:t>
            </a:fld>
            <a:endParaRPr lang="en-US" dirty="0"/>
          </a:p>
        </p:txBody>
      </p:sp>
      <p:sp>
        <p:nvSpPr>
          <p:cNvPr id="11" name="Freeform 6"/>
          <p:cNvSpPr/>
          <p:nvPr userDrawn="1"/>
        </p:nvSpPr>
        <p:spPr bwMode="auto">
          <a:xfrm flipH="1" flipV="1">
            <a:off x="6030402" y="239588"/>
            <a:ext cx="643415" cy="865927"/>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w="0">
            <a:noFill/>
            <a:prstDash val="solid"/>
            <a:round/>
            <a:headEnd/>
            <a:tailEnd/>
          </a:ln>
        </p:spPr>
      </p:sp>
      <p:sp>
        <p:nvSpPr>
          <p:cNvPr id="12" name="Freeform 6"/>
          <p:cNvSpPr/>
          <p:nvPr userDrawn="1"/>
        </p:nvSpPr>
        <p:spPr bwMode="auto">
          <a:xfrm rot="10800000" flipH="1" flipV="1">
            <a:off x="10659421" y="4806008"/>
            <a:ext cx="643415" cy="865927"/>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w="0">
            <a:noFill/>
            <a:prstDash val="solid"/>
            <a:round/>
            <a:headEnd/>
            <a:tailEnd/>
          </a:ln>
        </p:spPr>
      </p:sp>
      <p:sp>
        <p:nvSpPr>
          <p:cNvPr id="13" name="Content Placeholder 2"/>
          <p:cNvSpPr>
            <a:spLocks noGrp="1"/>
          </p:cNvSpPr>
          <p:nvPr>
            <p:ph idx="1"/>
          </p:nvPr>
        </p:nvSpPr>
        <p:spPr>
          <a:xfrm>
            <a:off x="6027420" y="256062"/>
            <a:ext cx="5212080" cy="5415873"/>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50784" y="5570332"/>
            <a:ext cx="1562816" cy="1562072"/>
          </a:xfrm>
          <a:prstGeom prst="rect">
            <a:avLst/>
          </a:prstGeom>
        </p:spPr>
      </p:pic>
    </p:spTree>
    <p:extLst>
      <p:ext uri="{BB962C8B-B14F-4D97-AF65-F5344CB8AC3E}">
        <p14:creationId xmlns:p14="http://schemas.microsoft.com/office/powerpoint/2010/main" val="19865784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Pr>
        <a:solidFill>
          <a:srgbClr val="101D49"/>
        </a:solidFill>
        <a:effectLst/>
      </p:bgPr>
    </p:bg>
    <p:spTree>
      <p:nvGrpSpPr>
        <p:cNvPr id="1" name=""/>
        <p:cNvGrpSpPr/>
        <p:nvPr/>
      </p:nvGrpSpPr>
      <p:grpSpPr>
        <a:xfrm>
          <a:off x="0" y="0"/>
          <a:ext cx="0" cy="0"/>
          <a:chOff x="0" y="0"/>
          <a:chExt cx="0" cy="0"/>
        </a:xfrm>
      </p:grpSpPr>
      <p:sp>
        <p:nvSpPr>
          <p:cNvPr id="15" name="Rectangle 14"/>
          <p:cNvSpPr/>
          <p:nvPr userDrawn="1"/>
        </p:nvSpPr>
        <p:spPr>
          <a:xfrm>
            <a:off x="400285" y="410818"/>
            <a:ext cx="11390915" cy="60425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1371600" y="870860"/>
            <a:ext cx="9601200" cy="829157"/>
          </a:xfrm>
          <a:prstGeom prst="rect">
            <a:avLst/>
          </a:prstGeom>
        </p:spPr>
        <p:txBody>
          <a:bodyPr/>
          <a:lstStyle>
            <a:lvl1pPr>
              <a:defRPr b="1">
                <a:solidFill>
                  <a:srgbClr val="101D49"/>
                </a:solidFill>
              </a:defRPr>
            </a:lvl1pPr>
          </a:lstStyle>
          <a:p>
            <a:r>
              <a:rPr lang="en-US" dirty="0"/>
              <a:t>Click to edit Master title style</a:t>
            </a:r>
          </a:p>
        </p:txBody>
      </p:sp>
      <p:sp>
        <p:nvSpPr>
          <p:cNvPr id="3" name="Content Placeholder 2"/>
          <p:cNvSpPr>
            <a:spLocks noGrp="1"/>
          </p:cNvSpPr>
          <p:nvPr>
            <p:ph idx="1"/>
          </p:nvPr>
        </p:nvSpPr>
        <p:spPr>
          <a:xfrm>
            <a:off x="1371600" y="2286004"/>
            <a:ext cx="9601200" cy="290019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solidFill>
                  <a:schemeClr val="bg1"/>
                </a:solidFill>
              </a:defRPr>
            </a:lvl1pPr>
          </a:lstStyle>
          <a:p>
            <a:fld id="{52C61527-A03E-4679-86A1-0D1184037993}" type="datetimeFigureOut">
              <a:rPr lang="en-US" smtClean="0"/>
              <a:pPr/>
              <a:t>8/21/2024</a:t>
            </a:fld>
            <a:endParaRPr lang="en-US" dirty="0"/>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US" dirty="0"/>
          </a:p>
        </p:txBody>
      </p:sp>
      <p:sp>
        <p:nvSpPr>
          <p:cNvPr id="11" name="Freeform 6"/>
          <p:cNvSpPr/>
          <p:nvPr/>
        </p:nvSpPr>
        <p:spPr bwMode="auto">
          <a:xfrm flipH="1" flipV="1">
            <a:off x="1113173" y="591262"/>
            <a:ext cx="643415" cy="865927"/>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w="0">
            <a:noFill/>
            <a:prstDash val="solid"/>
            <a:round/>
            <a:headEnd/>
            <a:tailEnd/>
          </a:ln>
        </p:spPr>
      </p:sp>
      <p:sp>
        <p:nvSpPr>
          <p:cNvPr id="19" name="Freeform 6"/>
          <p:cNvSpPr/>
          <p:nvPr userDrawn="1"/>
        </p:nvSpPr>
        <p:spPr bwMode="auto">
          <a:xfrm rot="10800000" flipH="1" flipV="1">
            <a:off x="10587818" y="1034724"/>
            <a:ext cx="643415" cy="865927"/>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w="0">
            <a:noFill/>
            <a:prstDash val="solid"/>
            <a:round/>
            <a:headEnd/>
            <a:tailEnd/>
          </a:ln>
        </p:spPr>
      </p:sp>
      <p:sp>
        <p:nvSpPr>
          <p:cNvPr id="14" name="Slide Number Placeholder 6"/>
          <p:cNvSpPr>
            <a:spLocks noGrp="1"/>
          </p:cNvSpPr>
          <p:nvPr>
            <p:ph type="sldNum" sz="quarter" idx="12"/>
          </p:nvPr>
        </p:nvSpPr>
        <p:spPr>
          <a:xfrm>
            <a:off x="9170571" y="6453386"/>
            <a:ext cx="1596292" cy="404614"/>
          </a:xfrm>
          <a:prstGeom prst="rect">
            <a:avLst/>
          </a:prstGeom>
        </p:spPr>
        <p:txBody>
          <a:bodyPr/>
          <a:lstStyle>
            <a:lvl1pPr>
              <a:defRPr>
                <a:solidFill>
                  <a:schemeClr val="bg1"/>
                </a:solidFill>
              </a:defRPr>
            </a:lvl1pPr>
          </a:lstStyle>
          <a:p>
            <a:fld id="{33943F3E-CE48-48F4-A664-D93E49928CBC}" type="slidenum">
              <a:rPr lang="en-US" smtClean="0"/>
              <a:pPr/>
              <a:t>‹#›</a:t>
            </a:fld>
            <a:endParaRPr lang="en-US" dirty="0"/>
          </a:p>
        </p:txBody>
      </p:sp>
      <p:pic>
        <p:nvPicPr>
          <p:cNvPr id="16" name="Picture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77555" y="5226795"/>
            <a:ext cx="1562816" cy="1562072"/>
          </a:xfrm>
          <a:prstGeom prst="rect">
            <a:avLst/>
          </a:prstGeom>
        </p:spPr>
      </p:pic>
    </p:spTree>
    <p:extLst>
      <p:ext uri="{BB962C8B-B14F-4D97-AF65-F5344CB8AC3E}">
        <p14:creationId xmlns:p14="http://schemas.microsoft.com/office/powerpoint/2010/main" val="41014474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mparison">
    <p:bg>
      <p:bgPr>
        <a:solidFill>
          <a:srgbClr val="101D49"/>
        </a:solidFill>
        <a:effectLst/>
      </p:bgPr>
    </p:bg>
    <p:spTree>
      <p:nvGrpSpPr>
        <p:cNvPr id="1" name=""/>
        <p:cNvGrpSpPr/>
        <p:nvPr/>
      </p:nvGrpSpPr>
      <p:grpSpPr>
        <a:xfrm>
          <a:off x="0" y="0"/>
          <a:ext cx="0" cy="0"/>
          <a:chOff x="0" y="0"/>
          <a:chExt cx="0" cy="0"/>
        </a:xfrm>
      </p:grpSpPr>
      <p:sp>
        <p:nvSpPr>
          <p:cNvPr id="12" name="Rectangle 11"/>
          <p:cNvSpPr/>
          <p:nvPr userDrawn="1"/>
        </p:nvSpPr>
        <p:spPr>
          <a:xfrm>
            <a:off x="400285" y="410818"/>
            <a:ext cx="11390915" cy="60425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Freeform 6"/>
          <p:cNvSpPr/>
          <p:nvPr userDrawn="1"/>
        </p:nvSpPr>
        <p:spPr bwMode="auto">
          <a:xfrm flipH="1" flipV="1">
            <a:off x="1113173" y="591262"/>
            <a:ext cx="643415" cy="865927"/>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w="0">
            <a:noFill/>
            <a:prstDash val="solid"/>
            <a:round/>
            <a:headEnd/>
            <a:tailEnd/>
          </a:ln>
        </p:spPr>
      </p:sp>
      <p:sp>
        <p:nvSpPr>
          <p:cNvPr id="14" name="Freeform 6"/>
          <p:cNvSpPr/>
          <p:nvPr userDrawn="1"/>
        </p:nvSpPr>
        <p:spPr bwMode="auto">
          <a:xfrm rot="10800000" flipH="1" flipV="1">
            <a:off x="10587818" y="1034724"/>
            <a:ext cx="643415" cy="865927"/>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w="0">
            <a:noFill/>
            <a:prstDash val="solid"/>
            <a:round/>
            <a:headEnd/>
            <a:tailEnd/>
          </a:ln>
        </p:spPr>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1371600" y="3305211"/>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5015"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25015" y="3305211"/>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lvl1pPr>
              <a:defRPr>
                <a:solidFill>
                  <a:schemeClr val="bg1"/>
                </a:solidFill>
              </a:defRPr>
            </a:lvl1pPr>
          </a:lstStyle>
          <a:p>
            <a:fld id="{52C61527-A03E-4679-86A1-0D1184037993}" type="datetimeFigureOut">
              <a:rPr lang="en-US" smtClean="0"/>
              <a:pPr/>
              <a:t>8/21/2024</a:t>
            </a:fld>
            <a:endParaRPr lang="en-US"/>
          </a:p>
        </p:txBody>
      </p:sp>
      <p:sp>
        <p:nvSpPr>
          <p:cNvPr id="8" name="Footer Placeholder 7"/>
          <p:cNvSpPr>
            <a:spLocks noGrp="1"/>
          </p:cNvSpPr>
          <p:nvPr>
            <p:ph type="ftr" sz="quarter" idx="11"/>
          </p:nvPr>
        </p:nvSpPr>
        <p:spPr/>
        <p:txBody>
          <a:bodyPr/>
          <a:lstStyle>
            <a:lvl1pPr>
              <a:defRPr>
                <a:solidFill>
                  <a:schemeClr val="bg1"/>
                </a:solidFill>
              </a:defRPr>
            </a:lvl1pPr>
          </a:lstStyle>
          <a:p>
            <a:endParaRPr lang="en-US"/>
          </a:p>
        </p:txBody>
      </p:sp>
      <p:sp>
        <p:nvSpPr>
          <p:cNvPr id="11" name="Slide Number Placeholder 6"/>
          <p:cNvSpPr>
            <a:spLocks noGrp="1"/>
          </p:cNvSpPr>
          <p:nvPr>
            <p:ph type="sldNum" sz="quarter" idx="12"/>
          </p:nvPr>
        </p:nvSpPr>
        <p:spPr>
          <a:xfrm>
            <a:off x="9170571" y="6453386"/>
            <a:ext cx="1596292" cy="404614"/>
          </a:xfrm>
          <a:prstGeom prst="rect">
            <a:avLst/>
          </a:prstGeom>
        </p:spPr>
        <p:txBody>
          <a:bodyPr/>
          <a:lstStyle>
            <a:lvl1pPr>
              <a:defRPr>
                <a:solidFill>
                  <a:schemeClr val="bg1"/>
                </a:solidFill>
              </a:defRPr>
            </a:lvl1pPr>
          </a:lstStyle>
          <a:p>
            <a:fld id="{33943F3E-CE48-48F4-A664-D93E49928CBC}" type="slidenum">
              <a:rPr lang="en-US" smtClean="0"/>
              <a:pPr/>
              <a:t>‹#›</a:t>
            </a:fld>
            <a:endParaRPr lang="en-US" dirty="0"/>
          </a:p>
        </p:txBody>
      </p:sp>
      <p:sp>
        <p:nvSpPr>
          <p:cNvPr id="16" name="Title 1"/>
          <p:cNvSpPr>
            <a:spLocks noGrp="1"/>
          </p:cNvSpPr>
          <p:nvPr>
            <p:ph type="title"/>
          </p:nvPr>
        </p:nvSpPr>
        <p:spPr>
          <a:xfrm>
            <a:off x="1371600" y="870860"/>
            <a:ext cx="9601200" cy="829157"/>
          </a:xfrm>
          <a:prstGeom prst="rect">
            <a:avLst/>
          </a:prstGeom>
        </p:spPr>
        <p:txBody>
          <a:bodyPr/>
          <a:lstStyle>
            <a:lvl1pPr>
              <a:defRPr b="1">
                <a:solidFill>
                  <a:srgbClr val="101D49"/>
                </a:solidFill>
              </a:defRPr>
            </a:lvl1pPr>
          </a:lstStyle>
          <a:p>
            <a:r>
              <a:rPr lang="en-US" dirty="0"/>
              <a:t>Click to edit Master title style</a:t>
            </a:r>
          </a:p>
        </p:txBody>
      </p:sp>
      <p:pic>
        <p:nvPicPr>
          <p:cNvPr id="17" name="Picture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77555" y="5226795"/>
            <a:ext cx="1562816" cy="1562072"/>
          </a:xfrm>
          <a:prstGeom prst="rect">
            <a:avLst/>
          </a:prstGeom>
        </p:spPr>
      </p:pic>
    </p:spTree>
    <p:extLst>
      <p:ext uri="{BB962C8B-B14F-4D97-AF65-F5344CB8AC3E}">
        <p14:creationId xmlns:p14="http://schemas.microsoft.com/office/powerpoint/2010/main" val="28381803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Only">
    <p:bg>
      <p:bgPr>
        <a:solidFill>
          <a:srgbClr val="101D49"/>
        </a:solidFill>
        <a:effectLst/>
      </p:bgPr>
    </p:bg>
    <p:spTree>
      <p:nvGrpSpPr>
        <p:cNvPr id="1" name=""/>
        <p:cNvGrpSpPr/>
        <p:nvPr/>
      </p:nvGrpSpPr>
      <p:grpSpPr>
        <a:xfrm>
          <a:off x="0" y="0"/>
          <a:ext cx="0" cy="0"/>
          <a:chOff x="0" y="0"/>
          <a:chExt cx="0" cy="0"/>
        </a:xfrm>
      </p:grpSpPr>
      <p:sp>
        <p:nvSpPr>
          <p:cNvPr id="8" name="Rectangle 7"/>
          <p:cNvSpPr/>
          <p:nvPr userDrawn="1"/>
        </p:nvSpPr>
        <p:spPr>
          <a:xfrm>
            <a:off x="3" y="685804"/>
            <a:ext cx="10972799" cy="10442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 name="Date Placeholder 2"/>
          <p:cNvSpPr>
            <a:spLocks noGrp="1"/>
          </p:cNvSpPr>
          <p:nvPr>
            <p:ph type="dt" sz="half" idx="10"/>
          </p:nvPr>
        </p:nvSpPr>
        <p:spPr/>
        <p:txBody>
          <a:bodyPr/>
          <a:lstStyle>
            <a:lvl1pPr>
              <a:defRPr>
                <a:solidFill>
                  <a:schemeClr val="bg1"/>
                </a:solidFill>
              </a:defRPr>
            </a:lvl1pPr>
          </a:lstStyle>
          <a:p>
            <a:fld id="{52C61527-A03E-4679-86A1-0D1184037993}" type="datetimeFigureOut">
              <a:rPr lang="en-US" smtClean="0"/>
              <a:pPr/>
              <a:t>8/21/2024</a:t>
            </a:fld>
            <a:endParaRPr lang="en-US"/>
          </a:p>
        </p:txBody>
      </p:sp>
      <p:sp>
        <p:nvSpPr>
          <p:cNvPr id="4" name="Footer Placeholder 3"/>
          <p:cNvSpPr>
            <a:spLocks noGrp="1"/>
          </p:cNvSpPr>
          <p:nvPr>
            <p:ph type="ftr" sz="quarter" idx="11"/>
          </p:nvPr>
        </p:nvSpPr>
        <p:spPr/>
        <p:txBody>
          <a:bodyPr/>
          <a:lstStyle>
            <a:lvl1pPr>
              <a:defRPr>
                <a:solidFill>
                  <a:schemeClr val="bg1"/>
                </a:solidFill>
              </a:defRPr>
            </a:lvl1pPr>
          </a:lstStyle>
          <a:p>
            <a:endParaRPr lang="en-US"/>
          </a:p>
        </p:txBody>
      </p:sp>
      <p:sp>
        <p:nvSpPr>
          <p:cNvPr id="7" name="Slide Number Placeholder 6"/>
          <p:cNvSpPr>
            <a:spLocks noGrp="1"/>
          </p:cNvSpPr>
          <p:nvPr>
            <p:ph type="sldNum" sz="quarter" idx="12"/>
          </p:nvPr>
        </p:nvSpPr>
        <p:spPr>
          <a:xfrm>
            <a:off x="9170571" y="6453386"/>
            <a:ext cx="1596292" cy="404614"/>
          </a:xfrm>
          <a:prstGeom prst="rect">
            <a:avLst/>
          </a:prstGeom>
        </p:spPr>
        <p:txBody>
          <a:bodyPr/>
          <a:lstStyle>
            <a:lvl1pPr>
              <a:defRPr>
                <a:solidFill>
                  <a:schemeClr val="bg1"/>
                </a:solidFill>
              </a:defRPr>
            </a:lvl1pPr>
          </a:lstStyle>
          <a:p>
            <a:fld id="{33943F3E-CE48-48F4-A664-D93E49928CBC}" type="slidenum">
              <a:rPr lang="en-US" smtClean="0"/>
              <a:pPr/>
              <a:t>‹#›</a:t>
            </a:fld>
            <a:endParaRPr lang="en-US" dirty="0"/>
          </a:p>
        </p:txBody>
      </p:sp>
      <p:sp>
        <p:nvSpPr>
          <p:cNvPr id="14" name="Title 1"/>
          <p:cNvSpPr>
            <a:spLocks noGrp="1"/>
          </p:cNvSpPr>
          <p:nvPr>
            <p:ph type="title"/>
          </p:nvPr>
        </p:nvSpPr>
        <p:spPr>
          <a:xfrm>
            <a:off x="1371600" y="870860"/>
            <a:ext cx="9601200" cy="829157"/>
          </a:xfrm>
          <a:prstGeom prst="rect">
            <a:avLst/>
          </a:prstGeom>
        </p:spPr>
        <p:txBody>
          <a:bodyPr/>
          <a:lstStyle>
            <a:lvl1pPr>
              <a:defRPr b="1">
                <a:solidFill>
                  <a:srgbClr val="101D49"/>
                </a:solidFill>
              </a:defRPr>
            </a:lvl1pPr>
          </a:lstStyle>
          <a:p>
            <a:r>
              <a:rPr lang="en-US" dirty="0"/>
              <a:t>Click to edit Master title style</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206853" y="5620408"/>
            <a:ext cx="1985147" cy="951961"/>
          </a:xfrm>
          <a:prstGeom prst="rect">
            <a:avLst/>
          </a:prstGeom>
        </p:spPr>
      </p:pic>
    </p:spTree>
    <p:extLst>
      <p:ext uri="{BB962C8B-B14F-4D97-AF65-F5344CB8AC3E}">
        <p14:creationId xmlns:p14="http://schemas.microsoft.com/office/powerpoint/2010/main" val="1035231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Title Only">
    <p:bg>
      <p:bgPr>
        <a:solidFill>
          <a:srgbClr val="101D49"/>
        </a:solidFill>
        <a:effectLst/>
      </p:bgPr>
    </p:bg>
    <p:spTree>
      <p:nvGrpSpPr>
        <p:cNvPr id="1" name=""/>
        <p:cNvGrpSpPr/>
        <p:nvPr/>
      </p:nvGrpSpPr>
      <p:grpSpPr>
        <a:xfrm>
          <a:off x="0" y="0"/>
          <a:ext cx="0" cy="0"/>
          <a:chOff x="0" y="0"/>
          <a:chExt cx="0" cy="0"/>
        </a:xfrm>
      </p:grpSpPr>
      <p:sp>
        <p:nvSpPr>
          <p:cNvPr id="8" name="Rectangle 7"/>
          <p:cNvSpPr/>
          <p:nvPr userDrawn="1"/>
        </p:nvSpPr>
        <p:spPr>
          <a:xfrm>
            <a:off x="3" y="685804"/>
            <a:ext cx="10972799" cy="10442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 name="Date Placeholder 2"/>
          <p:cNvSpPr>
            <a:spLocks noGrp="1"/>
          </p:cNvSpPr>
          <p:nvPr>
            <p:ph type="dt" sz="half" idx="10"/>
          </p:nvPr>
        </p:nvSpPr>
        <p:spPr/>
        <p:txBody>
          <a:bodyPr/>
          <a:lstStyle>
            <a:lvl1pPr>
              <a:defRPr>
                <a:solidFill>
                  <a:schemeClr val="bg1"/>
                </a:solidFill>
              </a:defRPr>
            </a:lvl1pPr>
          </a:lstStyle>
          <a:p>
            <a:fld id="{52C61527-A03E-4679-86A1-0D1184037993}" type="datetimeFigureOut">
              <a:rPr lang="en-US" smtClean="0"/>
              <a:pPr/>
              <a:t>8/21/2024</a:t>
            </a:fld>
            <a:endParaRPr lang="en-US"/>
          </a:p>
        </p:txBody>
      </p:sp>
      <p:sp>
        <p:nvSpPr>
          <p:cNvPr id="4" name="Footer Placeholder 3"/>
          <p:cNvSpPr>
            <a:spLocks noGrp="1"/>
          </p:cNvSpPr>
          <p:nvPr>
            <p:ph type="ftr" sz="quarter" idx="11"/>
          </p:nvPr>
        </p:nvSpPr>
        <p:spPr/>
        <p:txBody>
          <a:bodyPr/>
          <a:lstStyle>
            <a:lvl1pPr>
              <a:defRPr>
                <a:solidFill>
                  <a:schemeClr val="bg1"/>
                </a:solidFill>
              </a:defRPr>
            </a:lvl1pPr>
          </a:lstStyle>
          <a:p>
            <a:endParaRPr lang="en-US"/>
          </a:p>
        </p:txBody>
      </p:sp>
      <p:sp>
        <p:nvSpPr>
          <p:cNvPr id="7" name="Slide Number Placeholder 6"/>
          <p:cNvSpPr>
            <a:spLocks noGrp="1"/>
          </p:cNvSpPr>
          <p:nvPr>
            <p:ph type="sldNum" sz="quarter" idx="12"/>
          </p:nvPr>
        </p:nvSpPr>
        <p:spPr>
          <a:xfrm>
            <a:off x="9170571" y="6453386"/>
            <a:ext cx="1596292" cy="404614"/>
          </a:xfrm>
          <a:prstGeom prst="rect">
            <a:avLst/>
          </a:prstGeom>
        </p:spPr>
        <p:txBody>
          <a:bodyPr/>
          <a:lstStyle>
            <a:lvl1pPr>
              <a:defRPr>
                <a:solidFill>
                  <a:schemeClr val="bg1"/>
                </a:solidFill>
              </a:defRPr>
            </a:lvl1pPr>
          </a:lstStyle>
          <a:p>
            <a:fld id="{33943F3E-CE48-48F4-A664-D93E49928CBC}" type="slidenum">
              <a:rPr lang="en-US" smtClean="0"/>
              <a:pPr/>
              <a:t>‹#›</a:t>
            </a:fld>
            <a:endParaRPr lang="en-US" dirty="0"/>
          </a:p>
        </p:txBody>
      </p:sp>
      <p:sp>
        <p:nvSpPr>
          <p:cNvPr id="14" name="Title 1"/>
          <p:cNvSpPr>
            <a:spLocks noGrp="1"/>
          </p:cNvSpPr>
          <p:nvPr>
            <p:ph type="title"/>
          </p:nvPr>
        </p:nvSpPr>
        <p:spPr>
          <a:xfrm>
            <a:off x="1371600" y="870860"/>
            <a:ext cx="9601200" cy="829157"/>
          </a:xfrm>
          <a:prstGeom prst="rect">
            <a:avLst/>
          </a:prstGeom>
        </p:spPr>
        <p:txBody>
          <a:bodyPr/>
          <a:lstStyle>
            <a:lvl1pPr>
              <a:defRPr b="1">
                <a:solidFill>
                  <a:srgbClr val="101D49"/>
                </a:solidFill>
              </a:defRPr>
            </a:lvl1pPr>
          </a:lstStyle>
          <a:p>
            <a:r>
              <a:rPr lang="en-US" dirty="0"/>
              <a:t>Click to edit Master title style</a:t>
            </a:r>
          </a:p>
        </p:txBody>
      </p:sp>
      <p:graphicFrame>
        <p:nvGraphicFramePr>
          <p:cNvPr id="2" name="Diagram 1"/>
          <p:cNvGraphicFramePr/>
          <p:nvPr userDrawn="1">
            <p:extLst>
              <p:ext uri="{D42A27DB-BD31-4B8C-83A1-F6EECF244321}">
                <p14:modId xmlns:p14="http://schemas.microsoft.com/office/powerpoint/2010/main" val="3936289070"/>
              </p:ext>
            </p:extLst>
          </p:nvPr>
        </p:nvGraphicFramePr>
        <p:xfrm>
          <a:off x="657658" y="1885069"/>
          <a:ext cx="10392228" cy="42232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p:cNvPicPr>
            <a:picLocks noChangeAspect="1"/>
          </p:cNvPicPr>
          <p:nvPr userDrawn="1"/>
        </p:nvPicPr>
        <p:blipFill>
          <a:blip r:embed="rId7" cstate="print">
            <a:biLevel thresh="25000"/>
            <a:extLst>
              <a:ext uri="{28A0092B-C50C-407E-A947-70E740481C1C}">
                <a14:useLocalDpi xmlns:a14="http://schemas.microsoft.com/office/drawing/2010/main" val="0"/>
              </a:ext>
            </a:extLst>
          </a:blip>
          <a:stretch>
            <a:fillRect/>
          </a:stretch>
        </p:blipFill>
        <p:spPr>
          <a:xfrm>
            <a:off x="1326995" y="2124299"/>
            <a:ext cx="1171639" cy="1171639"/>
          </a:xfrm>
          <a:prstGeom prst="rect">
            <a:avLst/>
          </a:prstGeom>
        </p:spPr>
      </p:pic>
      <p:pic>
        <p:nvPicPr>
          <p:cNvPr id="11" name="Picture 10"/>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3176775" y="2031578"/>
            <a:ext cx="1329564" cy="1357072"/>
          </a:xfrm>
          <a:prstGeom prst="rect">
            <a:avLst/>
          </a:prstGeom>
        </p:spPr>
      </p:pic>
      <p:pic>
        <p:nvPicPr>
          <p:cNvPr id="12" name="Picture 11"/>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4773572" y="1673400"/>
            <a:ext cx="2073435" cy="2073435"/>
          </a:xfrm>
          <a:prstGeom prst="rect">
            <a:avLst/>
          </a:prstGeom>
        </p:spPr>
      </p:pic>
      <p:pic>
        <p:nvPicPr>
          <p:cNvPr id="16" name="Picture 15"/>
          <p:cNvPicPr>
            <a:picLocks noChangeAspect="1"/>
          </p:cNvPicPr>
          <p:nvPr userDrawn="1"/>
        </p:nvPicPr>
        <p:blipFill rotWithShape="1">
          <a:blip r:embed="rId10" cstate="print">
            <a:biLevel thresh="25000"/>
            <a:extLst>
              <a:ext uri="{28A0092B-C50C-407E-A947-70E740481C1C}">
                <a14:useLocalDpi xmlns:a14="http://schemas.microsoft.com/office/drawing/2010/main" val="0"/>
              </a:ext>
            </a:extLst>
          </a:blip>
          <a:srcRect l="42370" t="69524" r="38265"/>
          <a:stretch/>
        </p:blipFill>
        <p:spPr>
          <a:xfrm>
            <a:off x="9363605" y="2124299"/>
            <a:ext cx="885371" cy="1393379"/>
          </a:xfrm>
          <a:prstGeom prst="rect">
            <a:avLst/>
          </a:prstGeom>
        </p:spPr>
      </p:pic>
      <p:pic>
        <p:nvPicPr>
          <p:cNvPr id="17" name="Picture 16"/>
          <p:cNvPicPr>
            <a:picLocks noChangeAspect="1"/>
          </p:cNvPicPr>
          <p:nvPr userDrawn="1"/>
        </p:nvPicPr>
        <p:blipFill rotWithShape="1">
          <a:blip r:embed="rId11" cstate="print">
            <a:biLevel thresh="25000"/>
            <a:extLst>
              <a:ext uri="{28A0092B-C50C-407E-A947-70E740481C1C}">
                <a14:useLocalDpi xmlns:a14="http://schemas.microsoft.com/office/drawing/2010/main" val="0"/>
              </a:ext>
            </a:extLst>
          </a:blip>
          <a:srcRect l="2426" t="35124" r="49321" b="29956"/>
          <a:stretch/>
        </p:blipFill>
        <p:spPr>
          <a:xfrm>
            <a:off x="7034884" y="2237877"/>
            <a:ext cx="1595944" cy="1154959"/>
          </a:xfrm>
          <a:prstGeom prst="rect">
            <a:avLst/>
          </a:prstGeom>
        </p:spPr>
      </p:pic>
      <p:sp>
        <p:nvSpPr>
          <p:cNvPr id="21" name="Text Placeholder 20"/>
          <p:cNvSpPr>
            <a:spLocks noGrp="1"/>
          </p:cNvSpPr>
          <p:nvPr>
            <p:ph type="body" sz="quarter" idx="13" hasCustomPrompt="1"/>
          </p:nvPr>
        </p:nvSpPr>
        <p:spPr>
          <a:xfrm>
            <a:off x="1114301" y="3640624"/>
            <a:ext cx="1597025" cy="2467685"/>
          </a:xfrm>
        </p:spPr>
        <p:txBody>
          <a:bodyPr>
            <a:normAutofit/>
          </a:bodyPr>
          <a:lstStyle>
            <a:lvl1pPr marL="0" indent="0">
              <a:buNone/>
              <a:defRPr sz="2400">
                <a:solidFill>
                  <a:schemeClr val="bg1"/>
                </a:solidFill>
              </a:defRPr>
            </a:lvl1pPr>
          </a:lstStyle>
          <a:p>
            <a:pPr lvl="0"/>
            <a:r>
              <a:rPr lang="en-US" dirty="0"/>
              <a:t>[Text]</a:t>
            </a:r>
          </a:p>
        </p:txBody>
      </p:sp>
      <p:sp>
        <p:nvSpPr>
          <p:cNvPr id="22" name="Text Placeholder 20"/>
          <p:cNvSpPr>
            <a:spLocks noGrp="1"/>
          </p:cNvSpPr>
          <p:nvPr>
            <p:ph type="body" sz="quarter" idx="14" hasCustomPrompt="1"/>
          </p:nvPr>
        </p:nvSpPr>
        <p:spPr>
          <a:xfrm>
            <a:off x="3042537" y="3641018"/>
            <a:ext cx="1597025" cy="2467685"/>
          </a:xfrm>
        </p:spPr>
        <p:txBody>
          <a:bodyPr>
            <a:normAutofit/>
          </a:bodyPr>
          <a:lstStyle>
            <a:lvl1pPr marL="0" indent="0">
              <a:buNone/>
              <a:defRPr sz="2400">
                <a:solidFill>
                  <a:schemeClr val="bg1"/>
                </a:solidFill>
              </a:defRPr>
            </a:lvl1pPr>
          </a:lstStyle>
          <a:p>
            <a:pPr lvl="0"/>
            <a:r>
              <a:rPr lang="en-US" dirty="0"/>
              <a:t>[Text]</a:t>
            </a:r>
          </a:p>
        </p:txBody>
      </p:sp>
      <p:sp>
        <p:nvSpPr>
          <p:cNvPr id="23" name="Text Placeholder 20"/>
          <p:cNvSpPr>
            <a:spLocks noGrp="1"/>
          </p:cNvSpPr>
          <p:nvPr>
            <p:ph type="body" sz="quarter" idx="15" hasCustomPrompt="1"/>
          </p:nvPr>
        </p:nvSpPr>
        <p:spPr>
          <a:xfrm>
            <a:off x="5039117" y="3640624"/>
            <a:ext cx="1597025" cy="2467685"/>
          </a:xfrm>
        </p:spPr>
        <p:txBody>
          <a:bodyPr>
            <a:normAutofit/>
          </a:bodyPr>
          <a:lstStyle>
            <a:lvl1pPr marL="0" indent="0">
              <a:buNone/>
              <a:defRPr sz="2400">
                <a:solidFill>
                  <a:schemeClr val="bg1"/>
                </a:solidFill>
              </a:defRPr>
            </a:lvl1pPr>
          </a:lstStyle>
          <a:p>
            <a:pPr lvl="0"/>
            <a:r>
              <a:rPr lang="en-US" dirty="0"/>
              <a:t>[Text]</a:t>
            </a:r>
          </a:p>
        </p:txBody>
      </p:sp>
      <p:sp>
        <p:nvSpPr>
          <p:cNvPr id="24" name="Text Placeholder 20"/>
          <p:cNvSpPr>
            <a:spLocks noGrp="1"/>
          </p:cNvSpPr>
          <p:nvPr>
            <p:ph type="body" sz="quarter" idx="16" hasCustomPrompt="1"/>
          </p:nvPr>
        </p:nvSpPr>
        <p:spPr>
          <a:xfrm>
            <a:off x="7033806" y="3640624"/>
            <a:ext cx="1597025" cy="2467685"/>
          </a:xfrm>
        </p:spPr>
        <p:txBody>
          <a:bodyPr>
            <a:normAutofit/>
          </a:bodyPr>
          <a:lstStyle>
            <a:lvl1pPr marL="0" indent="0">
              <a:buNone/>
              <a:defRPr sz="2400">
                <a:solidFill>
                  <a:schemeClr val="bg1"/>
                </a:solidFill>
              </a:defRPr>
            </a:lvl1pPr>
          </a:lstStyle>
          <a:p>
            <a:pPr lvl="0"/>
            <a:r>
              <a:rPr lang="en-US" dirty="0"/>
              <a:t>[Text]</a:t>
            </a:r>
          </a:p>
        </p:txBody>
      </p:sp>
      <p:sp>
        <p:nvSpPr>
          <p:cNvPr id="25" name="Text Placeholder 20"/>
          <p:cNvSpPr>
            <a:spLocks noGrp="1"/>
          </p:cNvSpPr>
          <p:nvPr>
            <p:ph type="body" sz="quarter" idx="17" hasCustomPrompt="1"/>
          </p:nvPr>
        </p:nvSpPr>
        <p:spPr>
          <a:xfrm>
            <a:off x="9007778" y="3640624"/>
            <a:ext cx="1597025" cy="2467685"/>
          </a:xfrm>
        </p:spPr>
        <p:txBody>
          <a:bodyPr>
            <a:normAutofit/>
          </a:bodyPr>
          <a:lstStyle>
            <a:lvl1pPr marL="0" indent="0">
              <a:buNone/>
              <a:defRPr sz="2400">
                <a:solidFill>
                  <a:schemeClr val="bg1"/>
                </a:solidFill>
              </a:defRPr>
            </a:lvl1pPr>
          </a:lstStyle>
          <a:p>
            <a:pPr lvl="0"/>
            <a:r>
              <a:rPr lang="en-US" dirty="0"/>
              <a:t>[Text]</a:t>
            </a:r>
          </a:p>
        </p:txBody>
      </p:sp>
      <p:pic>
        <p:nvPicPr>
          <p:cNvPr id="19" name="Picture 18"/>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206853" y="5620408"/>
            <a:ext cx="1985147" cy="951961"/>
          </a:xfrm>
          <a:prstGeom prst="rect">
            <a:avLst/>
          </a:prstGeom>
        </p:spPr>
      </p:pic>
    </p:spTree>
    <p:extLst>
      <p:ext uri="{BB962C8B-B14F-4D97-AF65-F5344CB8AC3E}">
        <p14:creationId xmlns:p14="http://schemas.microsoft.com/office/powerpoint/2010/main" val="11776462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01D49"/>
        </a:solidFill>
        <a:effectLst/>
      </p:bgPr>
    </p:bg>
    <p:spTree>
      <p:nvGrpSpPr>
        <p:cNvPr id="1" name=""/>
        <p:cNvGrpSpPr/>
        <p:nvPr/>
      </p:nvGrpSpPr>
      <p:grpSpPr>
        <a:xfrm>
          <a:off x="0" y="0"/>
          <a:ext cx="0" cy="0"/>
          <a:chOff x="0" y="0"/>
          <a:chExt cx="0" cy="0"/>
        </a:xfrm>
      </p:grpSpPr>
      <p:sp>
        <p:nvSpPr>
          <p:cNvPr id="11" name="Rectangle 10"/>
          <p:cNvSpPr/>
          <p:nvPr userDrawn="1"/>
        </p:nvSpPr>
        <p:spPr>
          <a:xfrm>
            <a:off x="400285" y="410818"/>
            <a:ext cx="11390915" cy="60425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bg1"/>
                </a:solidFill>
              </a:defRPr>
            </a:lvl1pPr>
          </a:lstStyle>
          <a:p>
            <a:fld id="{52C61527-A03E-4679-86A1-0D1184037993}" type="datetimeFigureOut">
              <a:rPr lang="en-US" smtClean="0"/>
              <a:pPr/>
              <a:t>8/21/2024</a:t>
            </a:fld>
            <a:endParaRPr lang="en-US"/>
          </a:p>
        </p:txBody>
      </p:sp>
      <p:sp>
        <p:nvSpPr>
          <p:cNvPr id="5" name="Footer Placeholder 4"/>
          <p:cNvSpPr>
            <a:spLocks noGrp="1"/>
          </p:cNvSpPr>
          <p:nvPr>
            <p:ph type="ftr" sz="quarter" idx="3"/>
          </p:nvPr>
        </p:nvSpPr>
        <p:spPr>
          <a:xfrm>
            <a:off x="2893566" y="6453386"/>
            <a:ext cx="6280831" cy="404614"/>
          </a:xfrm>
          <a:prstGeom prst="rect">
            <a:avLst/>
          </a:prstGeom>
        </p:spPr>
        <p:txBody>
          <a:bodyPr vert="horz" lIns="91440" tIns="45720" rIns="91440" bIns="45720" rtlCol="0" anchor="ctr"/>
          <a:lstStyle>
            <a:lvl1pPr algn="l">
              <a:defRPr sz="1200" baseline="0">
                <a:solidFill>
                  <a:schemeClr val="bg1"/>
                </a:solidFill>
              </a:defRPr>
            </a:lvl1pPr>
          </a:lstStyle>
          <a:p>
            <a:endParaRPr lang="en-US"/>
          </a:p>
        </p:txBody>
      </p:sp>
      <p:sp>
        <p:nvSpPr>
          <p:cNvPr id="8" name="Slide Number Placeholder 6"/>
          <p:cNvSpPr>
            <a:spLocks noGrp="1"/>
          </p:cNvSpPr>
          <p:nvPr>
            <p:ph type="sldNum" sz="quarter" idx="4"/>
          </p:nvPr>
        </p:nvSpPr>
        <p:spPr>
          <a:xfrm>
            <a:off x="9170571" y="6453386"/>
            <a:ext cx="1596292" cy="404614"/>
          </a:xfrm>
          <a:prstGeom prst="rect">
            <a:avLst/>
          </a:prstGeom>
        </p:spPr>
        <p:txBody>
          <a:bodyPr/>
          <a:lstStyle>
            <a:lvl1pPr>
              <a:defRPr>
                <a:solidFill>
                  <a:schemeClr val="bg1"/>
                </a:solidFill>
              </a:defRPr>
            </a:lvl1pPr>
          </a:lstStyle>
          <a:p>
            <a:fld id="{33943F3E-CE48-48F4-A664-D93E49928CBC}" type="slidenum">
              <a:rPr lang="en-US" smtClean="0"/>
              <a:pPr/>
              <a:t>‹#›</a:t>
            </a:fld>
            <a:endParaRPr lang="en-US" dirty="0"/>
          </a:p>
        </p:txBody>
      </p:sp>
      <p:sp>
        <p:nvSpPr>
          <p:cNvPr id="12" name="Title 1"/>
          <p:cNvSpPr txBox="1">
            <a:spLocks/>
          </p:cNvSpPr>
          <p:nvPr userDrawn="1"/>
        </p:nvSpPr>
        <p:spPr>
          <a:xfrm>
            <a:off x="1371600" y="870860"/>
            <a:ext cx="9601200" cy="829157"/>
          </a:xfrm>
          <a:prstGeom prst="rect">
            <a:avLst/>
          </a:prstGeom>
        </p:spPr>
        <p:txBody>
          <a:bodyPr/>
          <a:lstStyle>
            <a:lvl1pPr algn="l" defTabSz="914400" rtl="0" eaLnBrk="1" latinLnBrk="0" hangingPunct="1">
              <a:lnSpc>
                <a:spcPct val="89000"/>
              </a:lnSpc>
              <a:spcBef>
                <a:spcPct val="0"/>
              </a:spcBef>
              <a:buNone/>
              <a:defRPr sz="4400" b="1" kern="1200" baseline="0">
                <a:solidFill>
                  <a:srgbClr val="101D49"/>
                </a:solidFill>
                <a:latin typeface="+mj-lt"/>
                <a:ea typeface="+mj-ea"/>
                <a:cs typeface="+mj-cs"/>
              </a:defRPr>
            </a:lvl1pPr>
          </a:lstStyle>
          <a:p>
            <a:r>
              <a:rPr lang="en-US" sz="4400"/>
              <a:t>Click to edit Master title style</a:t>
            </a:r>
            <a:endParaRPr lang="en-US" sz="4400" dirty="0"/>
          </a:p>
        </p:txBody>
      </p:sp>
      <p:sp>
        <p:nvSpPr>
          <p:cNvPr id="13" name="Freeform 6"/>
          <p:cNvSpPr/>
          <p:nvPr userDrawn="1"/>
        </p:nvSpPr>
        <p:spPr bwMode="auto">
          <a:xfrm flipH="1" flipV="1">
            <a:off x="1113173" y="591262"/>
            <a:ext cx="643415" cy="865927"/>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w="0">
            <a:noFill/>
            <a:prstDash val="solid"/>
            <a:round/>
            <a:headEnd/>
            <a:tailEnd/>
          </a:ln>
        </p:spPr>
      </p:sp>
      <p:sp>
        <p:nvSpPr>
          <p:cNvPr id="14" name="Freeform 6"/>
          <p:cNvSpPr/>
          <p:nvPr userDrawn="1"/>
        </p:nvSpPr>
        <p:spPr bwMode="auto">
          <a:xfrm rot="10800000" flipH="1" flipV="1">
            <a:off x="10587818" y="1034724"/>
            <a:ext cx="643415" cy="865927"/>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w="0">
            <a:noFill/>
            <a:prstDash val="solid"/>
            <a:round/>
            <a:headEnd/>
            <a:tailEnd/>
          </a:ln>
        </p:spPr>
      </p:sp>
      <p:pic>
        <p:nvPicPr>
          <p:cNvPr id="15" name="Picture 14"/>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0377555" y="5226795"/>
            <a:ext cx="1562816" cy="1562072"/>
          </a:xfrm>
          <a:prstGeom prst="rect">
            <a:avLst/>
          </a:prstGeom>
        </p:spPr>
      </p:pic>
    </p:spTree>
    <p:extLst>
      <p:ext uri="{BB962C8B-B14F-4D97-AF65-F5344CB8AC3E}">
        <p14:creationId xmlns:p14="http://schemas.microsoft.com/office/powerpoint/2010/main" val="3698954984"/>
      </p:ext>
    </p:extLst>
  </p:cSld>
  <p:clrMap bg1="lt1" tx1="dk1" bg2="lt2" tx2="dk2" accent1="accent1" accent2="accent2" accent3="accent3" accent4="accent4" accent5="accent5" accent6="accent6" hlink="hlink" folHlink="folHlink"/>
  <p:sldLayoutIdLst>
    <p:sldLayoutId id="2147483661" r:id="rId1"/>
    <p:sldLayoutId id="2147483669" r:id="rId2"/>
    <p:sldLayoutId id="2147483670" r:id="rId3"/>
    <p:sldLayoutId id="2147483662" r:id="rId4"/>
    <p:sldLayoutId id="2147483665" r:id="rId5"/>
    <p:sldLayoutId id="2147483666" r:id="rId6"/>
    <p:sldLayoutId id="2147483671" r:id="rId7"/>
  </p:sldLayoutIdLst>
  <p:txStyles>
    <p:titleStyle>
      <a:lvl1pPr algn="l" defTabSz="914377" rtl="0" eaLnBrk="1" latinLnBrk="0" hangingPunct="1">
        <a:lnSpc>
          <a:spcPct val="89000"/>
        </a:lnSpc>
        <a:spcBef>
          <a:spcPct val="0"/>
        </a:spcBef>
        <a:buNone/>
        <a:defRPr sz="4400" kern="1200" baseline="0">
          <a:solidFill>
            <a:srgbClr val="101D49"/>
          </a:solidFill>
          <a:latin typeface="+mj-lt"/>
          <a:ea typeface="+mj-ea"/>
          <a:cs typeface="+mj-cs"/>
        </a:defRPr>
      </a:lvl1pPr>
    </p:titleStyle>
    <p:bodyStyle>
      <a:lvl1pPr marL="384038" indent="-384038" algn="l" defTabSz="914377"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377" indent="-384038" algn="l" defTabSz="914377"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566" indent="-384038" algn="l" defTabSz="914377"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754" indent="-384038" algn="l" defTabSz="914377"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5943" indent="-384038" algn="l" defTabSz="914377"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131" indent="-384038" algn="l" defTabSz="914377"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320" indent="-384038" algn="l" defTabSz="914377"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509" indent="-384038" algn="l" defTabSz="914377"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697" indent="-384038" algn="l" defTabSz="914377"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368" userDrawn="1">
          <p15:clr>
            <a:srgbClr val="F26B43"/>
          </p15:clr>
        </p15:guide>
        <p15:guide id="2" orient="horz" pos="1440" userDrawn="1">
          <p15:clr>
            <a:srgbClr val="F26B43"/>
          </p15:clr>
        </p15:guide>
        <p15:guide id="3" orient="horz" pos="3696" userDrawn="1">
          <p15:clr>
            <a:srgbClr val="F26B43"/>
          </p15:clr>
        </p15:guide>
        <p15:guide id="4" orient="horz" pos="432" userDrawn="1">
          <p15:clr>
            <a:srgbClr val="F26B43"/>
          </p15:clr>
        </p15:guide>
        <p15:guide id="5" orient="horz" pos="1512" userDrawn="1">
          <p15:clr>
            <a:srgbClr val="F26B43"/>
          </p15:clr>
        </p15:guide>
        <p15:guide id="6" pos="6912" userDrawn="1">
          <p15:clr>
            <a:srgbClr val="F26B43"/>
          </p15:clr>
        </p15:guide>
        <p15:guide id="7" pos="936" userDrawn="1">
          <p15:clr>
            <a:srgbClr val="F26B43"/>
          </p15:clr>
        </p15:guide>
        <p15:guide id="8" pos="86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hyperlink" Target="http://www.in.gov/idoa/mwbe" TargetMode="External"/><Relationship Id="rId2" Type="http://schemas.openxmlformats.org/officeDocument/2006/relationships/hyperlink" Target="mailto:mwbecompliance@idoa.in.gov" TargetMode="Externa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hyperlink" Target="http://www.in.gov/idoa/mwbe/2743.htm" TargetMode="Externa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hyperlink" Target="http://www.in.gov/idoa/2862.htm" TargetMode="External"/><Relationship Id="rId2" Type="http://schemas.openxmlformats.org/officeDocument/2006/relationships/hyperlink" Target="mailto:Indianaveteranspreference@idoa.in.gov" TargetMode="Externa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hyperlink" Target="http://www.va.gov/osdbu/" TargetMode="Externa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28.xml.rels><?xml version="1.0" encoding="UTF-8" standalone="yes"?>
<Relationships xmlns="http://schemas.openxmlformats.org/package/2006/relationships"><Relationship Id="rId3" Type="http://schemas.openxmlformats.org/officeDocument/2006/relationships/hyperlink" Target="http://www.in.gov/idoa/mwbe/payaudit.htm" TargetMode="External"/><Relationship Id="rId2" Type="http://schemas.openxmlformats.org/officeDocument/2006/relationships/hyperlink" Target="mailto:mwbecompliance@idoa.in.gov?subject=Pay%20Audit%20Inquiry" TargetMode="External"/><Relationship Id="rId1" Type="http://schemas.openxmlformats.org/officeDocument/2006/relationships/slideLayout" Target="../slideLayouts/slideLayout5.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hyperlink" Target="mailto:rfp@idoa.in.gov" TargetMode="Externa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hyperlink" Target="mailto:idoareferences@idoa.in.gov" TargetMode="Externa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01D49"/>
        </a:solidFill>
        <a:effectLst/>
      </p:bgPr>
    </p:bg>
    <p:spTree>
      <p:nvGrpSpPr>
        <p:cNvPr id="1" name=""/>
        <p:cNvGrpSpPr/>
        <p:nvPr/>
      </p:nvGrpSpPr>
      <p:grpSpPr>
        <a:xfrm>
          <a:off x="0" y="0"/>
          <a:ext cx="0" cy="0"/>
          <a:chOff x="0" y="0"/>
          <a:chExt cx="0" cy="0"/>
        </a:xfrm>
      </p:grpSpPr>
      <p:sp>
        <p:nvSpPr>
          <p:cNvPr id="5" name="Title 4"/>
          <p:cNvSpPr>
            <a:spLocks noGrp="1"/>
          </p:cNvSpPr>
          <p:nvPr>
            <p:ph type="ctrTitle"/>
          </p:nvPr>
        </p:nvSpPr>
        <p:spPr>
          <a:xfrm>
            <a:off x="1915385" y="1299881"/>
            <a:ext cx="8361229" cy="3969847"/>
          </a:xfrm>
        </p:spPr>
        <p:txBody>
          <a:bodyPr/>
          <a:lstStyle/>
          <a:p>
            <a:r>
              <a:rPr lang="en-US" sz="2800" b="1" dirty="0">
                <a:latin typeface="Arial" panose="020B0604020202020204" pitchFamily="34" charset="0"/>
                <a:cs typeface="Arial" panose="020B0604020202020204" pitchFamily="34" charset="0"/>
              </a:rPr>
              <a:t>Request for Proposal 265-25-80618</a:t>
            </a:r>
            <a:br>
              <a:rPr lang="en-US" sz="2800" b="1" dirty="0">
                <a:latin typeface="Arial" panose="020B0604020202020204" pitchFamily="34" charset="0"/>
                <a:cs typeface="Arial" panose="020B0604020202020204" pitchFamily="34" charset="0"/>
              </a:rPr>
            </a:br>
            <a:br>
              <a:rPr lang="en-US" sz="2000" b="1" dirty="0">
                <a:latin typeface="Arial" panose="020B0604020202020204" pitchFamily="34" charset="0"/>
                <a:cs typeface="Arial" panose="020B0604020202020204" pitchFamily="34" charset="0"/>
              </a:rPr>
            </a:br>
            <a:r>
              <a:rPr lang="en-US" sz="3600" b="1" dirty="0">
                <a:latin typeface="Arial" panose="020B0604020202020204" pitchFamily="34" charset="0"/>
                <a:cs typeface="Arial" panose="020B0604020202020204" pitchFamily="34" charset="0"/>
              </a:rPr>
              <a:t>Equine Drug Testing </a:t>
            </a:r>
            <a:br>
              <a:rPr lang="en-US" sz="2000" dirty="0">
                <a:latin typeface="Arial" panose="020B0604020202020204" pitchFamily="34" charset="0"/>
                <a:cs typeface="Arial" panose="020B0604020202020204" pitchFamily="34" charset="0"/>
              </a:rPr>
            </a:br>
            <a:br>
              <a:rPr lang="en-US" sz="1800" dirty="0">
                <a:latin typeface="Arial" panose="020B0604020202020204" pitchFamily="34" charset="0"/>
                <a:cs typeface="Arial" panose="020B0604020202020204" pitchFamily="34" charset="0"/>
              </a:rPr>
            </a:br>
            <a:r>
              <a:rPr lang="en-US" sz="1800" dirty="0">
                <a:latin typeface="Arial" panose="020B0604020202020204" pitchFamily="34" charset="0"/>
                <a:cs typeface="Arial" panose="020B0604020202020204" pitchFamily="34" charset="0"/>
              </a:rPr>
              <a:t>Indiana Department of Administration</a:t>
            </a:r>
            <a:br>
              <a:rPr lang="en-US" sz="1800" dirty="0">
                <a:latin typeface="Arial" panose="020B0604020202020204" pitchFamily="34" charset="0"/>
                <a:cs typeface="Arial" panose="020B0604020202020204" pitchFamily="34" charset="0"/>
              </a:rPr>
            </a:br>
            <a:br>
              <a:rPr lang="en-US" sz="16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On Behalf Of</a:t>
            </a:r>
            <a:br>
              <a:rPr lang="en-US" sz="1800" dirty="0">
                <a:latin typeface="Arial" panose="020B0604020202020204" pitchFamily="34" charset="0"/>
                <a:cs typeface="Arial" panose="020B0604020202020204" pitchFamily="34" charset="0"/>
              </a:rPr>
            </a:br>
            <a:br>
              <a:rPr lang="en-US" sz="1800" dirty="0">
                <a:latin typeface="Arial" panose="020B0604020202020204" pitchFamily="34" charset="0"/>
                <a:cs typeface="Arial" panose="020B0604020202020204" pitchFamily="34" charset="0"/>
              </a:rPr>
            </a:br>
            <a:r>
              <a:rPr lang="en-US" sz="1800" b="1" dirty="0">
                <a:latin typeface="Arial" panose="020B0604020202020204" pitchFamily="34" charset="0"/>
                <a:cs typeface="Arial" panose="020B0604020202020204" pitchFamily="34" charset="0"/>
              </a:rPr>
              <a:t>Indiana Horse Racing Commission (IHRC)</a:t>
            </a:r>
            <a:br>
              <a:rPr lang="en-US" sz="1800" dirty="0">
                <a:latin typeface="Arial" panose="020B0604020202020204" pitchFamily="34" charset="0"/>
                <a:cs typeface="Arial" panose="020B0604020202020204" pitchFamily="34" charset="0"/>
              </a:rPr>
            </a:br>
            <a:br>
              <a:rPr lang="en-US" sz="1800" dirty="0">
                <a:latin typeface="Arial" panose="020B0604020202020204" pitchFamily="34" charset="0"/>
                <a:cs typeface="Arial" panose="020B0604020202020204" pitchFamily="34" charset="0"/>
              </a:rPr>
            </a:br>
            <a:r>
              <a:rPr lang="en-US" sz="1800" dirty="0">
                <a:latin typeface="Arial" panose="020B0604020202020204" pitchFamily="34" charset="0"/>
                <a:cs typeface="Arial" panose="020B0604020202020204" pitchFamily="34" charset="0"/>
              </a:rPr>
              <a:t>Pre-Proposal Conference</a:t>
            </a:r>
            <a:br>
              <a:rPr lang="en-US" sz="2000" b="1" dirty="0">
                <a:latin typeface="Arial" panose="020B0604020202020204" pitchFamily="34" charset="0"/>
                <a:cs typeface="Arial" panose="020B0604020202020204" pitchFamily="34" charset="0"/>
              </a:rPr>
            </a:br>
            <a:br>
              <a:rPr lang="en-US" sz="2000" b="1" dirty="0">
                <a:latin typeface="Arial" panose="020B0604020202020204" pitchFamily="34" charset="0"/>
                <a:cs typeface="Arial" panose="020B0604020202020204" pitchFamily="34" charset="0"/>
              </a:rPr>
            </a:br>
            <a:endParaRPr lang="en-US"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494268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Garamond" panose="02020404030301010803" pitchFamily="18" charset="0"/>
              </a:rPr>
              <a:t>Proposal Preparation</a:t>
            </a:r>
          </a:p>
        </p:txBody>
      </p:sp>
      <p:sp>
        <p:nvSpPr>
          <p:cNvPr id="6" name="Content Placeholder 5"/>
          <p:cNvSpPr>
            <a:spLocks noGrp="1"/>
          </p:cNvSpPr>
          <p:nvPr>
            <p:ph idx="1"/>
          </p:nvPr>
        </p:nvSpPr>
        <p:spPr>
          <a:xfrm>
            <a:off x="1371600" y="1913206"/>
            <a:ext cx="9601200" cy="4073934"/>
          </a:xfrm>
        </p:spPr>
        <p:txBody>
          <a:bodyPr>
            <a:normAutofit fontScale="85000" lnSpcReduction="20000"/>
          </a:bodyPr>
          <a:lstStyle/>
          <a:p>
            <a:r>
              <a:rPr lang="en-US" sz="2600" dirty="0">
                <a:solidFill>
                  <a:srgbClr val="101D49"/>
                </a:solidFill>
                <a:latin typeface="Arial" panose="020B0604020202020204" pitchFamily="34" charset="0"/>
                <a:cs typeface="Arial" panose="020B0604020202020204" pitchFamily="34" charset="0"/>
              </a:rPr>
              <a:t>Confidential Information (Section 1.15)</a:t>
            </a:r>
          </a:p>
          <a:p>
            <a:pPr lvl="1"/>
            <a:r>
              <a:rPr lang="en-US" sz="2200" i="0" dirty="0">
                <a:solidFill>
                  <a:srgbClr val="101D49"/>
                </a:solidFill>
                <a:latin typeface="Arial" panose="020B0604020202020204" pitchFamily="34" charset="0"/>
                <a:cs typeface="Arial" panose="020B0604020202020204" pitchFamily="34" charset="0"/>
              </a:rPr>
              <a:t>All materials contained in proposals are subject to the Access to Public Records Act (APRA) and can be accessed by any member of the public after contract award. The responses are deemed to be “public records” unless a specific provision of IC 5-14-3 protects it from disclosure.</a:t>
            </a:r>
          </a:p>
          <a:p>
            <a:pPr lvl="1"/>
            <a:r>
              <a:rPr lang="en-US" sz="2200" i="0" dirty="0">
                <a:solidFill>
                  <a:srgbClr val="101D49"/>
                </a:solidFill>
                <a:latin typeface="Arial" panose="020B0604020202020204" pitchFamily="34" charset="0"/>
                <a:cs typeface="Arial" panose="020B0604020202020204" pitchFamily="34" charset="0"/>
              </a:rPr>
              <a:t>In order to request certain information be kept confidential, Respondents must claim a statutory exception to the APRA in their </a:t>
            </a:r>
            <a:r>
              <a:rPr lang="en-US" sz="2200" b="1" i="0" dirty="0">
                <a:solidFill>
                  <a:srgbClr val="101D49"/>
                </a:solidFill>
                <a:latin typeface="Arial" panose="020B0604020202020204" pitchFamily="34" charset="0"/>
                <a:cs typeface="Arial" panose="020B0604020202020204" pitchFamily="34" charset="0"/>
              </a:rPr>
              <a:t>Executive Summary</a:t>
            </a:r>
            <a:r>
              <a:rPr lang="en-US" sz="2200" i="0" dirty="0">
                <a:solidFill>
                  <a:srgbClr val="101D49"/>
                </a:solidFill>
                <a:latin typeface="Arial" panose="020B0604020202020204" pitchFamily="34" charset="0"/>
                <a:cs typeface="Arial" panose="020B0604020202020204" pitchFamily="34" charset="0"/>
              </a:rPr>
              <a:t>, including describing which specific provision applies to which specific part of their response. </a:t>
            </a:r>
          </a:p>
          <a:p>
            <a:pPr lvl="1"/>
            <a:r>
              <a:rPr lang="en-US" sz="2200" i="0" dirty="0">
                <a:solidFill>
                  <a:srgbClr val="101D49"/>
                </a:solidFill>
                <a:latin typeface="Arial" panose="020B0604020202020204" pitchFamily="34" charset="0"/>
                <a:cs typeface="Arial" panose="020B0604020202020204" pitchFamily="34" charset="0"/>
              </a:rPr>
              <a:t>Confidential information must also be clearly marked and kept separate from the proposal in the electronic copies.  IDOA recommends sending a “public” file that has the confidential information redacted (may be in PDF format) and a “final” file that includes all required information (must be in format provided).</a:t>
            </a:r>
          </a:p>
          <a:p>
            <a:pPr marL="530339" lvl="1" indent="0">
              <a:buNone/>
            </a:pPr>
            <a:endParaRPr lang="en-US" sz="2200" i="0" dirty="0">
              <a:solidFill>
                <a:srgbClr val="101D49"/>
              </a:solidFill>
              <a:latin typeface="Arial" panose="020B0604020202020204" pitchFamily="34" charset="0"/>
              <a:cs typeface="Arial" panose="020B0604020202020204" pitchFamily="34" charset="0"/>
            </a:endParaRPr>
          </a:p>
          <a:p>
            <a:pPr marL="530339" lvl="1" indent="0" algn="ctr">
              <a:buNone/>
            </a:pPr>
            <a:r>
              <a:rPr lang="en-US" sz="2100" b="1" i="0" u="sng" dirty="0">
                <a:solidFill>
                  <a:srgbClr val="FF0000"/>
                </a:solidFill>
                <a:latin typeface="Arial" panose="020B0604020202020204" pitchFamily="34" charset="0"/>
                <a:cs typeface="Arial" panose="020B0604020202020204" pitchFamily="34" charset="0"/>
              </a:rPr>
              <a:t>DO NOT LABEL YOUR ENTIRE RESPONSE AS CONFIDENTIAL </a:t>
            </a:r>
          </a:p>
          <a:p>
            <a:pPr marL="530339" lvl="1" indent="0">
              <a:buNone/>
            </a:pPr>
            <a:endParaRPr lang="en-US" sz="2200" i="0" dirty="0">
              <a:solidFill>
                <a:srgbClr val="101D49"/>
              </a:solidFill>
              <a:latin typeface="Garamond" panose="02020404030301010803" pitchFamily="18" charset="0"/>
            </a:endParaRPr>
          </a:p>
          <a:p>
            <a:endParaRPr lang="en-US" dirty="0"/>
          </a:p>
        </p:txBody>
      </p:sp>
    </p:spTree>
    <p:extLst>
      <p:ext uri="{BB962C8B-B14F-4D97-AF65-F5344CB8AC3E}">
        <p14:creationId xmlns:p14="http://schemas.microsoft.com/office/powerpoint/2010/main" val="42280479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Garamond" panose="02020404030301010803" pitchFamily="18" charset="0"/>
              </a:rPr>
              <a:t>Evaluation Criteria</a:t>
            </a:r>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3356576369"/>
              </p:ext>
            </p:extLst>
          </p:nvPr>
        </p:nvGraphicFramePr>
        <p:xfrm>
          <a:off x="1766047" y="1988548"/>
          <a:ext cx="8364071" cy="3677526"/>
        </p:xfrm>
        <a:graphic>
          <a:graphicData uri="http://schemas.openxmlformats.org/drawingml/2006/table">
            <a:tbl>
              <a:tblPr firstRow="1" bandRow="1">
                <a:tableStyleId>{5C22544A-7EE6-4342-B048-85BDC9FD1C3A}</a:tableStyleId>
              </a:tblPr>
              <a:tblGrid>
                <a:gridCol w="4637265">
                  <a:extLst>
                    <a:ext uri="{9D8B030D-6E8A-4147-A177-3AD203B41FA5}">
                      <a16:colId xmlns:a16="http://schemas.microsoft.com/office/drawing/2014/main" val="20000"/>
                    </a:ext>
                  </a:extLst>
                </a:gridCol>
                <a:gridCol w="3726806">
                  <a:extLst>
                    <a:ext uri="{9D8B030D-6E8A-4147-A177-3AD203B41FA5}">
                      <a16:colId xmlns:a16="http://schemas.microsoft.com/office/drawing/2014/main" val="20001"/>
                    </a:ext>
                  </a:extLst>
                </a:gridCol>
              </a:tblGrid>
              <a:tr h="377597">
                <a:tc>
                  <a:txBody>
                    <a:bodyPr/>
                    <a:lstStyle/>
                    <a:p>
                      <a:pPr marL="0" marR="0" algn="ctr">
                        <a:spcBef>
                          <a:spcPts val="0"/>
                        </a:spcBef>
                        <a:spcAft>
                          <a:spcPts val="0"/>
                        </a:spcAft>
                      </a:pPr>
                      <a:r>
                        <a:rPr lang="en-US" sz="1500" b="1" dirty="0">
                          <a:solidFill>
                            <a:srgbClr val="101D49"/>
                          </a:solidFill>
                          <a:latin typeface="Arial" panose="020B0604020202020204" pitchFamily="34" charset="0"/>
                          <a:ea typeface="Times New Roman"/>
                          <a:cs typeface="Arial" panose="020B0604020202020204" pitchFamily="34" charset="0"/>
                        </a:rPr>
                        <a:t>Criteria</a:t>
                      </a: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b="1" dirty="0">
                          <a:solidFill>
                            <a:srgbClr val="101D49"/>
                          </a:solidFill>
                          <a:latin typeface="Arial" panose="020B0604020202020204" pitchFamily="34" charset="0"/>
                          <a:ea typeface="Times New Roman"/>
                          <a:cs typeface="Arial" panose="020B0604020202020204" pitchFamily="34" charset="0"/>
                        </a:rPr>
                        <a:t>Points</a:t>
                      </a: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377597">
                <a:tc>
                  <a:txBody>
                    <a:bodyPr/>
                    <a:lstStyle/>
                    <a:p>
                      <a:pPr marL="0" marR="0" lvl="0" indent="0">
                        <a:spcBef>
                          <a:spcPts val="0"/>
                        </a:spcBef>
                        <a:spcAft>
                          <a:spcPts val="0"/>
                        </a:spcAft>
                        <a:buFontTx/>
                        <a:buNone/>
                      </a:pPr>
                      <a:r>
                        <a:rPr lang="en-US" sz="1500" b="1" spc="-10" dirty="0">
                          <a:solidFill>
                            <a:srgbClr val="101D49"/>
                          </a:solidFill>
                          <a:latin typeface="Arial" panose="020B0604020202020204" pitchFamily="34" charset="0"/>
                          <a:ea typeface="Times New Roman"/>
                          <a:cs typeface="Arial" panose="020B0604020202020204" pitchFamily="34" charset="0"/>
                        </a:rPr>
                        <a:t>Adherence to Mandatory Requirements</a:t>
                      </a:r>
                      <a:endParaRPr lang="en-US" sz="1500" b="1" dirty="0">
                        <a:solidFill>
                          <a:srgbClr val="101D49"/>
                        </a:solidFill>
                        <a:latin typeface="Arial" panose="020B0604020202020204" pitchFamily="34" charset="0"/>
                        <a:ea typeface="Times New Roman"/>
                        <a:cs typeface="Arial" panose="020B0604020202020204" pitchFamily="34" charset="0"/>
                      </a:endParaRP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500" b="1" dirty="0">
                          <a:solidFill>
                            <a:srgbClr val="101D49"/>
                          </a:solidFill>
                          <a:latin typeface="Arial" panose="020B0604020202020204" pitchFamily="34" charset="0"/>
                          <a:ea typeface="Times New Roman"/>
                          <a:cs typeface="Arial" panose="020B0604020202020204" pitchFamily="34" charset="0"/>
                        </a:rPr>
                        <a:t>Pass/Fail</a:t>
                      </a: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536688">
                <a:tc>
                  <a:txBody>
                    <a:bodyPr/>
                    <a:lstStyle/>
                    <a:p>
                      <a:pPr marL="0" marR="0" lvl="0" indent="0">
                        <a:spcBef>
                          <a:spcPts val="0"/>
                        </a:spcBef>
                        <a:spcAft>
                          <a:spcPts val="0"/>
                        </a:spcAft>
                        <a:buFontTx/>
                        <a:buNone/>
                      </a:pPr>
                      <a:r>
                        <a:rPr lang="en-US" sz="1500" b="1" dirty="0">
                          <a:solidFill>
                            <a:srgbClr val="101D49"/>
                          </a:solidFill>
                          <a:latin typeface="Arial" panose="020B0604020202020204" pitchFamily="34" charset="0"/>
                          <a:ea typeface="Times New Roman"/>
                          <a:cs typeface="Arial" panose="020B0604020202020204" pitchFamily="34" charset="0"/>
                        </a:rPr>
                        <a:t>Management Assessment/Quality (Business and Technical Proposal)</a:t>
                      </a: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500" b="1" kern="1200" dirty="0">
                          <a:solidFill>
                            <a:srgbClr val="002060"/>
                          </a:solidFill>
                          <a:latin typeface="Arial" panose="020B0604020202020204" pitchFamily="34" charset="0"/>
                          <a:ea typeface="Times New Roman"/>
                          <a:cs typeface="Arial" panose="020B0604020202020204" pitchFamily="34" charset="0"/>
                        </a:rPr>
                        <a:t>45 points</a:t>
                      </a: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7597">
                <a:tc>
                  <a:txBody>
                    <a:bodyPr/>
                    <a:lstStyle/>
                    <a:p>
                      <a:pPr marL="0" marR="0" lvl="0" indent="0">
                        <a:spcBef>
                          <a:spcPts val="0"/>
                        </a:spcBef>
                        <a:spcAft>
                          <a:spcPts val="0"/>
                        </a:spcAft>
                        <a:buFontTx/>
                        <a:buNone/>
                      </a:pPr>
                      <a:r>
                        <a:rPr lang="en-US" sz="1500" b="1" dirty="0">
                          <a:solidFill>
                            <a:srgbClr val="101D49"/>
                          </a:solidFill>
                          <a:latin typeface="Arial" panose="020B0604020202020204" pitchFamily="34" charset="0"/>
                          <a:ea typeface="Times New Roman"/>
                          <a:cs typeface="Arial" panose="020B0604020202020204" pitchFamily="34" charset="0"/>
                        </a:rPr>
                        <a:t>Cost (Cost Proposal)</a:t>
                      </a: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500" b="1" kern="1200" baseline="0" dirty="0">
                          <a:solidFill>
                            <a:srgbClr val="002060"/>
                          </a:solidFill>
                          <a:latin typeface="Arial" panose="020B0604020202020204" pitchFamily="34" charset="0"/>
                          <a:ea typeface="Times New Roman"/>
                          <a:cs typeface="Arial" panose="020B0604020202020204" pitchFamily="34" charset="0"/>
                        </a:rPr>
                        <a:t>35 points</a:t>
                      </a: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7597">
                <a:tc>
                  <a:txBody>
                    <a:bodyPr/>
                    <a:lstStyle/>
                    <a:p>
                      <a:pPr marL="0" marR="0" lvl="0" indent="0">
                        <a:spcBef>
                          <a:spcPts val="0"/>
                        </a:spcBef>
                        <a:spcAft>
                          <a:spcPts val="0"/>
                        </a:spcAft>
                        <a:buFontTx/>
                        <a:buNone/>
                      </a:pPr>
                      <a:r>
                        <a:rPr lang="en-US" sz="1500" b="1" dirty="0">
                          <a:solidFill>
                            <a:srgbClr val="101D49"/>
                          </a:solidFill>
                          <a:latin typeface="Arial" panose="020B0604020202020204" pitchFamily="34" charset="0"/>
                          <a:ea typeface="Times New Roman"/>
                          <a:cs typeface="Arial" panose="020B0604020202020204" pitchFamily="34" charset="0"/>
                        </a:rPr>
                        <a:t>Buy Indiana </a:t>
                      </a: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500" b="1" kern="1200" baseline="0" dirty="0">
                          <a:solidFill>
                            <a:srgbClr val="002060"/>
                          </a:solidFill>
                          <a:latin typeface="Arial" panose="020B0604020202020204" pitchFamily="34" charset="0"/>
                          <a:ea typeface="Times New Roman"/>
                          <a:cs typeface="Arial" panose="020B0604020202020204" pitchFamily="34" charset="0"/>
                        </a:rPr>
                        <a:t>5 points</a:t>
                      </a: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05165971"/>
                  </a:ext>
                </a:extLst>
              </a:tr>
              <a:tr h="377597">
                <a:tc>
                  <a:txBody>
                    <a:bodyPr/>
                    <a:lstStyle/>
                    <a:p>
                      <a:pPr marL="0" marR="0" lvl="0" indent="0">
                        <a:spcBef>
                          <a:spcPts val="0"/>
                        </a:spcBef>
                        <a:spcAft>
                          <a:spcPts val="0"/>
                        </a:spcAft>
                        <a:buFontTx/>
                        <a:buNone/>
                      </a:pPr>
                      <a:r>
                        <a:rPr lang="en-US" sz="1500" b="1" dirty="0">
                          <a:solidFill>
                            <a:srgbClr val="101D49"/>
                          </a:solidFill>
                          <a:latin typeface="Arial" panose="020B0604020202020204" pitchFamily="34" charset="0"/>
                          <a:ea typeface="Times New Roman"/>
                          <a:cs typeface="Arial" panose="020B0604020202020204" pitchFamily="34" charset="0"/>
                        </a:rPr>
                        <a:t>Minority Business Participation (MBE)</a:t>
                      </a: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500" b="1" kern="1200" baseline="0" dirty="0">
                          <a:solidFill>
                            <a:srgbClr val="101D49"/>
                          </a:solidFill>
                          <a:latin typeface="Arial" panose="020B0604020202020204" pitchFamily="34" charset="0"/>
                          <a:ea typeface="Times New Roman"/>
                          <a:cs typeface="Arial" panose="020B0604020202020204" pitchFamily="34" charset="0"/>
                        </a:rPr>
                        <a:t>5 points </a:t>
                      </a: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69996637"/>
                  </a:ext>
                </a:extLst>
              </a:tr>
              <a:tr h="377597">
                <a:tc>
                  <a:txBody>
                    <a:bodyPr/>
                    <a:lstStyle/>
                    <a:p>
                      <a:pPr marL="0" marR="0" lvl="0" indent="0">
                        <a:spcBef>
                          <a:spcPts val="0"/>
                        </a:spcBef>
                        <a:spcAft>
                          <a:spcPts val="0"/>
                        </a:spcAft>
                        <a:buFontTx/>
                        <a:buNone/>
                      </a:pPr>
                      <a:r>
                        <a:rPr lang="en-US" sz="1500" b="1" dirty="0">
                          <a:solidFill>
                            <a:srgbClr val="101D49"/>
                          </a:solidFill>
                          <a:latin typeface="Arial" panose="020B0604020202020204" pitchFamily="34" charset="0"/>
                          <a:ea typeface="Times New Roman"/>
                          <a:cs typeface="Arial" panose="020B0604020202020204" pitchFamily="34" charset="0"/>
                        </a:rPr>
                        <a:t>Women Business Participation (WBE)</a:t>
                      </a: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500" b="1" kern="1200" baseline="0" dirty="0">
                          <a:solidFill>
                            <a:srgbClr val="101D49"/>
                          </a:solidFill>
                          <a:latin typeface="Arial" panose="020B0604020202020204" pitchFamily="34" charset="0"/>
                          <a:ea typeface="Times New Roman"/>
                          <a:cs typeface="Arial" panose="020B0604020202020204" pitchFamily="34" charset="0"/>
                        </a:rPr>
                        <a:t>5 points </a:t>
                      </a: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21528940"/>
                  </a:ext>
                </a:extLst>
              </a:tr>
              <a:tr h="377597">
                <a:tc>
                  <a:txBody>
                    <a:bodyPr/>
                    <a:lstStyle/>
                    <a:p>
                      <a:pPr marL="0" marR="0" lvl="0" indent="0">
                        <a:spcBef>
                          <a:spcPts val="0"/>
                        </a:spcBef>
                        <a:spcAft>
                          <a:spcPts val="0"/>
                        </a:spcAft>
                        <a:buFontTx/>
                        <a:buNone/>
                      </a:pPr>
                      <a:r>
                        <a:rPr lang="en-US" sz="1500" b="1" dirty="0">
                          <a:solidFill>
                            <a:srgbClr val="101D49"/>
                          </a:solidFill>
                          <a:latin typeface="Arial" panose="020B0604020202020204" pitchFamily="34" charset="0"/>
                          <a:ea typeface="Times New Roman"/>
                          <a:cs typeface="Arial" panose="020B0604020202020204" pitchFamily="34" charset="0"/>
                        </a:rPr>
                        <a:t>Indiana Veteran Owned Small Business Participation (IVOSB)</a:t>
                      </a: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500" b="1" kern="1200" baseline="0" dirty="0">
                          <a:solidFill>
                            <a:srgbClr val="101D49"/>
                          </a:solidFill>
                          <a:latin typeface="Arial" panose="020B0604020202020204" pitchFamily="34" charset="0"/>
                          <a:ea typeface="Times New Roman"/>
                          <a:cs typeface="Arial" panose="020B0604020202020204" pitchFamily="34" charset="0"/>
                        </a:rPr>
                        <a:t>5 points </a:t>
                      </a: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35255151"/>
                  </a:ext>
                </a:extLst>
              </a:tr>
              <a:tr h="251577">
                <a:tc>
                  <a:txBody>
                    <a:bodyPr/>
                    <a:lstStyle/>
                    <a:p>
                      <a:pPr marL="0" marR="0" algn="ctr">
                        <a:spcBef>
                          <a:spcPts val="0"/>
                        </a:spcBef>
                        <a:spcAft>
                          <a:spcPts val="0"/>
                        </a:spcAft>
                      </a:pPr>
                      <a:r>
                        <a:rPr lang="en-US" sz="1500" b="1" dirty="0">
                          <a:solidFill>
                            <a:srgbClr val="101D49"/>
                          </a:solidFill>
                          <a:latin typeface="Arial" panose="020B0604020202020204" pitchFamily="34" charset="0"/>
                          <a:ea typeface="Times New Roman"/>
                          <a:cs typeface="Arial" panose="020B0604020202020204" pitchFamily="34" charset="0"/>
                        </a:rPr>
                        <a:t>Total</a:t>
                      </a: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b="1" dirty="0">
                          <a:solidFill>
                            <a:srgbClr val="101D49"/>
                          </a:solidFill>
                          <a:latin typeface="Arial" panose="020B0604020202020204" pitchFamily="34" charset="0"/>
                          <a:ea typeface="Times New Roman"/>
                          <a:cs typeface="Arial" panose="020B0604020202020204" pitchFamily="34" charset="0"/>
                        </a:rPr>
                        <a:t>100 points </a:t>
                      </a: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36535448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dirty="0">
                <a:latin typeface="Garamond" panose="02020404030301010803" pitchFamily="18" charset="0"/>
              </a:rPr>
              <a:t>Minority and Women’s Business Enterprises</a:t>
            </a:r>
          </a:p>
        </p:txBody>
      </p:sp>
      <p:sp>
        <p:nvSpPr>
          <p:cNvPr id="6" name="Content Placeholder 5"/>
          <p:cNvSpPr>
            <a:spLocks noGrp="1"/>
          </p:cNvSpPr>
          <p:nvPr>
            <p:ph idx="1"/>
          </p:nvPr>
        </p:nvSpPr>
        <p:spPr>
          <a:xfrm>
            <a:off x="1371600" y="2021307"/>
            <a:ext cx="9601200" cy="3525252"/>
          </a:xfrm>
        </p:spPr>
        <p:txBody>
          <a:bodyPr>
            <a:normAutofit/>
          </a:bodyPr>
          <a:lstStyle/>
          <a:p>
            <a:pPr marL="0" indent="0">
              <a:buNone/>
            </a:pPr>
            <a:r>
              <a:rPr lang="en-US" sz="1800" b="1" i="0" u="none" strike="noStrike" baseline="0" dirty="0">
                <a:solidFill>
                  <a:srgbClr val="0F1D48"/>
                </a:solidFill>
                <a:latin typeface="Arial" panose="020B0604020202020204" pitchFamily="34" charset="0"/>
                <a:cs typeface="Arial" panose="020B0604020202020204" pitchFamily="34" charset="0"/>
              </a:rPr>
              <a:t>Mission/Vision </a:t>
            </a:r>
            <a:endParaRPr lang="en-US" sz="1800" b="0" i="0" u="none" strike="noStrike" baseline="0" dirty="0">
              <a:solidFill>
                <a:srgbClr val="0F1D48"/>
              </a:solidFill>
              <a:latin typeface="Arial" panose="020B0604020202020204" pitchFamily="34" charset="0"/>
              <a:cs typeface="Arial" panose="020B0604020202020204" pitchFamily="34" charset="0"/>
            </a:endParaRPr>
          </a:p>
          <a:p>
            <a:r>
              <a:rPr lang="en-US" sz="1800" b="0" i="0" u="none" strike="noStrike" baseline="0" dirty="0">
                <a:solidFill>
                  <a:srgbClr val="0F1D48"/>
                </a:solidFill>
                <a:latin typeface="Arial" panose="020B0604020202020204" pitchFamily="34" charset="0"/>
                <a:cs typeface="Arial" panose="020B0604020202020204" pitchFamily="34" charset="0"/>
              </a:rPr>
              <a:t>Promote, monitor, and enforce the standards for certification of minority and women’s business enterprises.</a:t>
            </a:r>
          </a:p>
          <a:p>
            <a:r>
              <a:rPr lang="en-US" sz="1800" b="0" i="0" u="none" strike="noStrike" baseline="0" dirty="0">
                <a:solidFill>
                  <a:srgbClr val="0F1D48"/>
                </a:solidFill>
                <a:latin typeface="Arial" panose="020B0604020202020204" pitchFamily="34" charset="0"/>
                <a:cs typeface="Arial" panose="020B0604020202020204" pitchFamily="34" charset="0"/>
              </a:rPr>
              <a:t>Provide equal opportunity to minority and women enterprises in the state’s procurement and contracting process.</a:t>
            </a:r>
          </a:p>
          <a:p>
            <a:pPr marL="0" indent="0">
              <a:buNone/>
            </a:pPr>
            <a:r>
              <a:rPr lang="en-US" sz="1800" b="1" i="0" u="none" strike="noStrike" baseline="0" dirty="0">
                <a:solidFill>
                  <a:srgbClr val="0F1D48"/>
                </a:solidFill>
                <a:latin typeface="Arial" panose="020B0604020202020204" pitchFamily="34" charset="0"/>
                <a:cs typeface="Arial" panose="020B0604020202020204" pitchFamily="34" charset="0"/>
              </a:rPr>
              <a:t>Nondiscrimination and Antidiscrimination Laws</a:t>
            </a:r>
            <a:endParaRPr lang="en-US" sz="1800" b="0" i="0" u="none" strike="noStrike" baseline="0" dirty="0">
              <a:solidFill>
                <a:srgbClr val="0F1D48"/>
              </a:solidFill>
              <a:latin typeface="Arial" panose="020B0604020202020204" pitchFamily="34" charset="0"/>
              <a:cs typeface="Arial" panose="020B0604020202020204" pitchFamily="34" charset="0"/>
            </a:endParaRPr>
          </a:p>
          <a:p>
            <a:r>
              <a:rPr lang="en-US" sz="1800" b="0" i="0" u="none" strike="noStrike" baseline="0" dirty="0">
                <a:solidFill>
                  <a:srgbClr val="0F1D48"/>
                </a:solidFill>
                <a:latin typeface="Arial" panose="020B0604020202020204" pitchFamily="34" charset="0"/>
                <a:cs typeface="Arial" panose="020B0604020202020204" pitchFamily="34" charset="0"/>
              </a:rPr>
              <a:t>Pursuant to Indiana Civil Rights Law, specifically IC §22-9-1-10, every state contract shall contain a provision requiring the contractor and subcontractors to not discriminate against any employee or applicant with respect to Protected Characteristics.</a:t>
            </a:r>
          </a:p>
          <a:p>
            <a:endParaRPr lang="en-US" dirty="0"/>
          </a:p>
        </p:txBody>
      </p:sp>
    </p:spTree>
    <p:extLst>
      <p:ext uri="{BB962C8B-B14F-4D97-AF65-F5344CB8AC3E}">
        <p14:creationId xmlns:p14="http://schemas.microsoft.com/office/powerpoint/2010/main" val="6290866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dirty="0">
                <a:latin typeface="Garamond" panose="02020404030301010803" pitchFamily="18" charset="0"/>
              </a:rPr>
              <a:t>Minority and Women’s Business Enterprises</a:t>
            </a:r>
            <a:endParaRPr lang="en-US" sz="3600" dirty="0"/>
          </a:p>
        </p:txBody>
      </p:sp>
      <p:sp>
        <p:nvSpPr>
          <p:cNvPr id="6" name="Content Placeholder 5"/>
          <p:cNvSpPr>
            <a:spLocks noGrp="1"/>
          </p:cNvSpPr>
          <p:nvPr>
            <p:ph idx="1"/>
          </p:nvPr>
        </p:nvSpPr>
        <p:spPr>
          <a:xfrm>
            <a:off x="1371600" y="1900992"/>
            <a:ext cx="9601200" cy="4199023"/>
          </a:xfrm>
        </p:spPr>
        <p:txBody>
          <a:bodyPr>
            <a:normAutofit fontScale="85000" lnSpcReduction="20000"/>
          </a:bodyPr>
          <a:lstStyle/>
          <a:p>
            <a:pPr marL="0" indent="0">
              <a:buNone/>
            </a:pPr>
            <a:r>
              <a:rPr lang="en-US" altLang="en-US" sz="2600" b="1" dirty="0">
                <a:solidFill>
                  <a:srgbClr val="101D49"/>
                </a:solidFill>
                <a:latin typeface="Arial" panose="020B0604020202020204" pitchFamily="34" charset="0"/>
                <a:cs typeface="Arial" panose="020B0604020202020204" pitchFamily="34" charset="0"/>
              </a:rPr>
              <a:t>Contact Information</a:t>
            </a:r>
          </a:p>
          <a:p>
            <a:pPr lvl="1"/>
            <a:r>
              <a:rPr lang="en-US" altLang="en-US" sz="2600" i="0" dirty="0">
                <a:solidFill>
                  <a:srgbClr val="101D49"/>
                </a:solidFill>
                <a:latin typeface="Arial" panose="020B0604020202020204" pitchFamily="34" charset="0"/>
                <a:cs typeface="Arial" panose="020B0604020202020204" pitchFamily="34" charset="0"/>
              </a:rPr>
              <a:t>Phone: 317-232-3061</a:t>
            </a:r>
          </a:p>
          <a:p>
            <a:pPr lvl="1"/>
            <a:r>
              <a:rPr lang="en-US" altLang="en-US" sz="2600" i="0" dirty="0">
                <a:solidFill>
                  <a:srgbClr val="101D49"/>
                </a:solidFill>
                <a:latin typeface="Arial" panose="020B0604020202020204" pitchFamily="34" charset="0"/>
                <a:cs typeface="Arial" panose="020B0604020202020204" pitchFamily="34" charset="0"/>
              </a:rPr>
              <a:t>E-mail</a:t>
            </a:r>
            <a:r>
              <a:rPr lang="en-US" altLang="en-US" sz="2600" b="1" i="0" dirty="0">
                <a:solidFill>
                  <a:srgbClr val="101D49"/>
                </a:solidFill>
                <a:latin typeface="Arial" panose="020B0604020202020204" pitchFamily="34" charset="0"/>
                <a:cs typeface="Arial" panose="020B0604020202020204" pitchFamily="34" charset="0"/>
              </a:rPr>
              <a:t>:</a:t>
            </a:r>
            <a:r>
              <a:rPr lang="en-US" altLang="en-US" sz="2600" i="0" dirty="0">
                <a:solidFill>
                  <a:srgbClr val="101D49"/>
                </a:solidFill>
                <a:latin typeface="Arial" panose="020B0604020202020204" pitchFamily="34" charset="0"/>
                <a:cs typeface="Arial" panose="020B0604020202020204" pitchFamily="34" charset="0"/>
              </a:rPr>
              <a:t> </a:t>
            </a:r>
            <a:r>
              <a:rPr lang="en-US" altLang="en-US" sz="2600" i="0" dirty="0">
                <a:latin typeface="Arial" panose="020B0604020202020204" pitchFamily="34" charset="0"/>
                <a:cs typeface="Arial" panose="020B0604020202020204" pitchFamily="34" charset="0"/>
                <a:hlinkClick r:id="rId2"/>
              </a:rPr>
              <a:t>mwbecompliance@idoa.in.gov</a:t>
            </a:r>
            <a:endParaRPr lang="en-US" altLang="en-US" sz="2600" i="0" dirty="0">
              <a:latin typeface="Arial" panose="020B0604020202020204" pitchFamily="34" charset="0"/>
              <a:cs typeface="Arial" panose="020B0604020202020204" pitchFamily="34" charset="0"/>
            </a:endParaRPr>
          </a:p>
          <a:p>
            <a:pPr lvl="1"/>
            <a:r>
              <a:rPr lang="en-US" altLang="en-US" sz="2600" i="0" dirty="0">
                <a:solidFill>
                  <a:srgbClr val="101D49"/>
                </a:solidFill>
                <a:latin typeface="Arial" panose="020B0604020202020204" pitchFamily="34" charset="0"/>
                <a:cs typeface="Arial" panose="020B0604020202020204" pitchFamily="34" charset="0"/>
              </a:rPr>
              <a:t>Web: </a:t>
            </a:r>
            <a:r>
              <a:rPr lang="en-US" altLang="en-US" sz="2600" i="0" dirty="0">
                <a:latin typeface="Arial" panose="020B0604020202020204" pitchFamily="34" charset="0"/>
                <a:cs typeface="Arial" panose="020B0604020202020204" pitchFamily="34" charset="0"/>
                <a:hlinkClick r:id="rId3"/>
              </a:rPr>
              <a:t>www.in.gov/idoa/mwbe</a:t>
            </a:r>
            <a:br>
              <a:rPr lang="en-US" altLang="en-US" sz="2600" i="0" dirty="0">
                <a:latin typeface="Arial" panose="020B0604020202020204" pitchFamily="34" charset="0"/>
                <a:cs typeface="Arial" panose="020B0604020202020204" pitchFamily="34" charset="0"/>
              </a:rPr>
            </a:br>
            <a:endParaRPr lang="en-US" altLang="en-US" sz="2600" i="0" dirty="0">
              <a:latin typeface="Arial" panose="020B0604020202020204" pitchFamily="34" charset="0"/>
              <a:cs typeface="Arial" panose="020B0604020202020204" pitchFamily="34" charset="0"/>
            </a:endParaRPr>
          </a:p>
          <a:p>
            <a:pPr marL="0" indent="0">
              <a:buNone/>
            </a:pPr>
            <a:r>
              <a:rPr lang="en-US" altLang="en-US" sz="2600" b="1" dirty="0">
                <a:solidFill>
                  <a:srgbClr val="101D49"/>
                </a:solidFill>
                <a:latin typeface="Arial" panose="020B0604020202020204" pitchFamily="34" charset="0"/>
                <a:cs typeface="Arial" panose="020B0604020202020204" pitchFamily="34" charset="0"/>
              </a:rPr>
              <a:t>Complete Attachment A, MWBE Form</a:t>
            </a:r>
          </a:p>
          <a:p>
            <a:pPr>
              <a:buNone/>
            </a:pPr>
            <a:r>
              <a:rPr lang="en-US" altLang="en-US" sz="2600" dirty="0">
                <a:solidFill>
                  <a:srgbClr val="101D49"/>
                </a:solidFill>
                <a:latin typeface="Arial" panose="020B0604020202020204" pitchFamily="34" charset="0"/>
                <a:cs typeface="Arial" panose="020B0604020202020204" pitchFamily="34" charset="0"/>
              </a:rPr>
              <a:t>	- Include sub-contractor letter of commitment</a:t>
            </a:r>
            <a:br>
              <a:rPr lang="en-US" altLang="en-US" sz="2600" dirty="0">
                <a:solidFill>
                  <a:srgbClr val="101D49"/>
                </a:solidFill>
                <a:latin typeface="Arial" panose="020B0604020202020204" pitchFamily="34" charset="0"/>
                <a:cs typeface="Arial" panose="020B0604020202020204" pitchFamily="34" charset="0"/>
              </a:rPr>
            </a:br>
            <a:r>
              <a:rPr lang="en-US" altLang="en-US" sz="2600" dirty="0">
                <a:solidFill>
                  <a:srgbClr val="101D49"/>
                </a:solidFill>
                <a:latin typeface="Arial" panose="020B0604020202020204" pitchFamily="34" charset="0"/>
                <a:cs typeface="Arial" panose="020B0604020202020204" pitchFamily="34" charset="0"/>
              </a:rPr>
              <a:t> </a:t>
            </a:r>
          </a:p>
          <a:p>
            <a:pPr marL="0" indent="0">
              <a:buNone/>
            </a:pPr>
            <a:r>
              <a:rPr lang="en-US" altLang="en-US" sz="2600" b="1" dirty="0">
                <a:solidFill>
                  <a:srgbClr val="101D49"/>
                </a:solidFill>
                <a:latin typeface="Arial" panose="020B0604020202020204" pitchFamily="34" charset="0"/>
                <a:cs typeface="Arial" panose="020B0604020202020204" pitchFamily="34" charset="0"/>
              </a:rPr>
              <a:t>Goals for Proposal</a:t>
            </a:r>
          </a:p>
          <a:p>
            <a:pPr>
              <a:buNone/>
            </a:pPr>
            <a:r>
              <a:rPr lang="en-US" altLang="en-US" sz="2600" dirty="0">
                <a:solidFill>
                  <a:srgbClr val="101D49"/>
                </a:solidFill>
                <a:latin typeface="Arial" panose="020B0604020202020204" pitchFamily="34" charset="0"/>
                <a:cs typeface="Arial" panose="020B0604020202020204" pitchFamily="34" charset="0"/>
              </a:rPr>
              <a:t>	- 8% Minority Business Enterprise</a:t>
            </a:r>
          </a:p>
          <a:p>
            <a:pPr>
              <a:buNone/>
            </a:pPr>
            <a:r>
              <a:rPr lang="en-US" altLang="en-US" sz="2600" dirty="0">
                <a:solidFill>
                  <a:srgbClr val="101D49"/>
                </a:solidFill>
                <a:latin typeface="Arial" panose="020B0604020202020204" pitchFamily="34" charset="0"/>
                <a:cs typeface="Arial" panose="020B0604020202020204" pitchFamily="34" charset="0"/>
              </a:rPr>
              <a:t>	- 11% Women’s Business Enterprise</a:t>
            </a:r>
            <a:endParaRPr lang="en-US" sz="2600" dirty="0">
              <a:solidFill>
                <a:srgbClr val="101D49"/>
              </a:solidFill>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41428647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1F8AF006-D57F-4B35-82FC-7E54E9FB1116}"/>
              </a:ext>
            </a:extLst>
          </p:cNvPr>
          <p:cNvPicPr>
            <a:picLocks noGrp="1" noChangeAspect="1"/>
          </p:cNvPicPr>
          <p:nvPr>
            <p:ph idx="1"/>
          </p:nvPr>
        </p:nvPicPr>
        <p:blipFill>
          <a:blip r:embed="rId2"/>
          <a:stretch>
            <a:fillRect/>
          </a:stretch>
        </p:blipFill>
        <p:spPr>
          <a:xfrm>
            <a:off x="2129591" y="625643"/>
            <a:ext cx="7423484" cy="5715000"/>
          </a:xfrm>
          <a:prstGeom prst="rect">
            <a:avLst/>
          </a:prstGeom>
          <a:ln>
            <a:solidFill>
              <a:srgbClr val="000000"/>
            </a:solidFill>
          </a:ln>
        </p:spPr>
      </p:pic>
      <p:cxnSp>
        <p:nvCxnSpPr>
          <p:cNvPr id="3" name="Straight Arrow Connector 2">
            <a:extLst>
              <a:ext uri="{FF2B5EF4-FFF2-40B4-BE49-F238E27FC236}">
                <a16:creationId xmlns:a16="http://schemas.microsoft.com/office/drawing/2014/main" id="{4EEBCCB5-B95E-4594-8CB1-875A10EC9E1E}"/>
              </a:ext>
            </a:extLst>
          </p:cNvPr>
          <p:cNvCxnSpPr>
            <a:cxnSpLocks/>
          </p:cNvCxnSpPr>
          <p:nvPr/>
        </p:nvCxnSpPr>
        <p:spPr>
          <a:xfrm>
            <a:off x="1855271" y="3727939"/>
            <a:ext cx="1028606"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6" name="TextBox 5">
            <a:extLst>
              <a:ext uri="{FF2B5EF4-FFF2-40B4-BE49-F238E27FC236}">
                <a16:creationId xmlns:a16="http://schemas.microsoft.com/office/drawing/2014/main" id="{25A8D0C8-855F-4E47-95A8-0B4695843CD4}"/>
              </a:ext>
            </a:extLst>
          </p:cNvPr>
          <p:cNvSpPr txBox="1"/>
          <p:nvPr/>
        </p:nvSpPr>
        <p:spPr>
          <a:xfrm>
            <a:off x="675249" y="2992901"/>
            <a:ext cx="2349306"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0000"/>
                </a:solidFill>
                <a:effectLst/>
                <a:uLnTx/>
                <a:uFillTx/>
                <a:latin typeface="Franklin Gothic Book" panose="020B0503020102020204"/>
                <a:ea typeface="+mn-ea"/>
                <a:cs typeface="+mn-cs"/>
              </a:rPr>
              <a:t>Please carefully review the information in this box</a:t>
            </a:r>
          </a:p>
        </p:txBody>
      </p:sp>
    </p:spTree>
    <p:extLst>
      <p:ext uri="{BB962C8B-B14F-4D97-AF65-F5344CB8AC3E}">
        <p14:creationId xmlns:p14="http://schemas.microsoft.com/office/powerpoint/2010/main" val="7889148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dirty="0">
                <a:latin typeface="Garamond" panose="02020404030301010803" pitchFamily="18" charset="0"/>
              </a:rPr>
              <a:t>Minority and Women’s Business Enterprises</a:t>
            </a:r>
            <a:endParaRPr lang="en-US" sz="3600" dirty="0"/>
          </a:p>
        </p:txBody>
      </p:sp>
      <p:sp>
        <p:nvSpPr>
          <p:cNvPr id="6" name="Content Placeholder 5"/>
          <p:cNvSpPr>
            <a:spLocks noGrp="1"/>
          </p:cNvSpPr>
          <p:nvPr>
            <p:ph idx="1"/>
          </p:nvPr>
        </p:nvSpPr>
        <p:spPr>
          <a:xfrm>
            <a:off x="1371600" y="2286005"/>
            <a:ext cx="9601200" cy="2851480"/>
          </a:xfrm>
        </p:spPr>
        <p:txBody>
          <a:bodyPr>
            <a:normAutofit fontScale="77500" lnSpcReduction="20000"/>
          </a:bodyPr>
          <a:lstStyle/>
          <a:p>
            <a:pPr marL="0" indent="0">
              <a:lnSpc>
                <a:spcPct val="110000"/>
              </a:lnSpc>
              <a:buNone/>
              <a:defRPr/>
            </a:pPr>
            <a:r>
              <a:rPr lang="en-US" sz="2600" b="1" dirty="0">
                <a:solidFill>
                  <a:srgbClr val="101D49"/>
                </a:solidFill>
                <a:latin typeface="Arial" panose="020B0604020202020204" pitchFamily="34" charset="0"/>
                <a:cs typeface="Arial" panose="020B0604020202020204" pitchFamily="34" charset="0"/>
              </a:rPr>
              <a:t>Prime contractors must ensure that the proposed subcontractors meet the following criteria:</a:t>
            </a:r>
          </a:p>
          <a:p>
            <a:pPr lvl="0"/>
            <a:r>
              <a:rPr lang="en-US" sz="2600" dirty="0">
                <a:solidFill>
                  <a:srgbClr val="101D49"/>
                </a:solidFill>
                <a:latin typeface="Arial" panose="020B0604020202020204" pitchFamily="34" charset="0"/>
                <a:cs typeface="Arial" panose="020B0604020202020204" pitchFamily="34" charset="0"/>
              </a:rPr>
              <a:t>Are listed in the IDOA Directory of Certified Firms, on or before the proposal due date, national diversity plans are generally not accepted. The directory can be found here: </a:t>
            </a:r>
            <a:r>
              <a:rPr lang="en-US" sz="2600" dirty="0">
                <a:latin typeface="Arial" panose="020B0604020202020204" pitchFamily="34" charset="0"/>
                <a:cs typeface="Arial" panose="020B0604020202020204" pitchFamily="34" charset="0"/>
                <a:hlinkClick r:id="rId2"/>
              </a:rPr>
              <a:t>http://www.in.gov/idoa/mwbe/2743.htm</a:t>
            </a:r>
            <a:r>
              <a:rPr lang="en-US" sz="2600" dirty="0">
                <a:latin typeface="Arial" panose="020B0604020202020204" pitchFamily="34" charset="0"/>
                <a:cs typeface="Arial" panose="020B0604020202020204" pitchFamily="34" charset="0"/>
              </a:rPr>
              <a:t>. </a:t>
            </a:r>
          </a:p>
          <a:p>
            <a:r>
              <a:rPr lang="en-US" sz="2600" b="1" dirty="0">
                <a:solidFill>
                  <a:srgbClr val="101D49"/>
                </a:solidFill>
                <a:latin typeface="Arial" panose="020B0604020202020204" pitchFamily="34" charset="0"/>
                <a:cs typeface="Arial" panose="020B0604020202020204" pitchFamily="34" charset="0"/>
              </a:rPr>
              <a:t>Serve a Valuable Scope Contribution (VSC) on the engagement, as confirmed by the State.</a:t>
            </a:r>
          </a:p>
          <a:p>
            <a:r>
              <a:rPr lang="en-US" sz="2600" dirty="0">
                <a:solidFill>
                  <a:srgbClr val="101D49"/>
                </a:solidFill>
                <a:latin typeface="Arial" panose="020B0604020202020204" pitchFamily="34" charset="0"/>
                <a:cs typeface="Arial" panose="020B0604020202020204" pitchFamily="34" charset="0"/>
              </a:rPr>
              <a:t>Provide the goods or services specific to the contract and within the industry area for which it is certified.</a:t>
            </a:r>
          </a:p>
          <a:p>
            <a:endParaRPr lang="en-US" dirty="0"/>
          </a:p>
        </p:txBody>
      </p:sp>
    </p:spTree>
    <p:extLst>
      <p:ext uri="{BB962C8B-B14F-4D97-AF65-F5344CB8AC3E}">
        <p14:creationId xmlns:p14="http://schemas.microsoft.com/office/powerpoint/2010/main" val="12830045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dirty="0">
                <a:latin typeface="Garamond" panose="02020404030301010803" pitchFamily="18" charset="0"/>
              </a:rPr>
              <a:t>Minority and Women’s Business Enterprises</a:t>
            </a:r>
            <a:endParaRPr lang="en-US" sz="3600" dirty="0"/>
          </a:p>
        </p:txBody>
      </p:sp>
      <p:sp>
        <p:nvSpPr>
          <p:cNvPr id="6" name="Content Placeholder 5"/>
          <p:cNvSpPr>
            <a:spLocks noGrp="1"/>
          </p:cNvSpPr>
          <p:nvPr>
            <p:ph idx="1"/>
          </p:nvPr>
        </p:nvSpPr>
        <p:spPr/>
        <p:txBody>
          <a:bodyPr>
            <a:normAutofit lnSpcReduction="10000"/>
          </a:bodyPr>
          <a:lstStyle/>
          <a:p>
            <a:pPr marL="0" indent="0">
              <a:buNone/>
            </a:pPr>
            <a:r>
              <a:rPr lang="en-US" b="1" dirty="0">
                <a:solidFill>
                  <a:srgbClr val="101D49"/>
                </a:solidFill>
                <a:latin typeface="Arial" panose="020B0604020202020204" pitchFamily="34" charset="0"/>
                <a:cs typeface="Arial" panose="020B0604020202020204" pitchFamily="34" charset="0"/>
              </a:rPr>
              <a:t>Prime contractors should note the following:</a:t>
            </a:r>
          </a:p>
          <a:p>
            <a:r>
              <a:rPr lang="en-US" dirty="0">
                <a:solidFill>
                  <a:srgbClr val="101D49"/>
                </a:solidFill>
                <a:latin typeface="Arial" panose="020B0604020202020204" pitchFamily="34" charset="0"/>
                <a:cs typeface="Arial" panose="020B0604020202020204" pitchFamily="34" charset="0"/>
              </a:rPr>
              <a:t>Subcontractors’ MBE/WBE Certification Letter, provided by IDOA, must accompany the proposal to show current status of certification.</a:t>
            </a:r>
          </a:p>
          <a:p>
            <a:r>
              <a:rPr lang="en-US" dirty="0">
                <a:solidFill>
                  <a:srgbClr val="101D49"/>
                </a:solidFill>
                <a:latin typeface="Arial" panose="020B0604020202020204" pitchFamily="34" charset="0"/>
                <a:cs typeface="Arial" panose="020B0604020202020204" pitchFamily="34" charset="0"/>
              </a:rPr>
              <a:t>Each firm may only serve as one classification – MBE, WBE, or IVOSB (see sections 1.21 and 1.22).</a:t>
            </a:r>
          </a:p>
          <a:p>
            <a:r>
              <a:rPr lang="en-US" dirty="0">
                <a:solidFill>
                  <a:srgbClr val="101D49"/>
                </a:solidFill>
                <a:latin typeface="Arial" panose="020B0604020202020204" pitchFamily="34" charset="0"/>
                <a:cs typeface="Arial" panose="020B0604020202020204" pitchFamily="34" charset="0"/>
              </a:rPr>
              <a:t>Pursuant to 25 IAC 5-6-2(b)(d), a Prime Contractor who is a MBE or WBE must meet subcontractor goals by using other listed certified firms. Certified Prime Contractors cannot count their own workforce or companies to meet this requirement.</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285801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dirty="0">
                <a:latin typeface="Garamond" panose="02020404030301010803" pitchFamily="18" charset="0"/>
              </a:rPr>
              <a:t>Minority and Women’s Business Enterprises</a:t>
            </a:r>
            <a:endParaRPr lang="en-US" sz="3600" dirty="0"/>
          </a:p>
        </p:txBody>
      </p:sp>
      <p:sp>
        <p:nvSpPr>
          <p:cNvPr id="9" name="Right Arrow 10">
            <a:extLst>
              <a:ext uri="{FF2B5EF4-FFF2-40B4-BE49-F238E27FC236}">
                <a16:creationId xmlns:a16="http://schemas.microsoft.com/office/drawing/2014/main" id="{0B59D8D5-1A76-4A81-B70D-CA2B82D74BEA}"/>
              </a:ext>
            </a:extLst>
          </p:cNvPr>
          <p:cNvSpPr/>
          <p:nvPr/>
        </p:nvSpPr>
        <p:spPr>
          <a:xfrm>
            <a:off x="1280575" y="4679219"/>
            <a:ext cx="685800" cy="228600"/>
          </a:xfrm>
          <a:prstGeom prst="rightArrow">
            <a:avLst/>
          </a:prstGeom>
          <a:solidFill>
            <a:schemeClr val="tx1"/>
          </a:solidFill>
          <a:ln>
            <a:solidFill>
              <a:schemeClr val="tx1"/>
            </a:solidFill>
          </a:ln>
        </p:spPr>
        <p:style>
          <a:lnRef idx="1">
            <a:schemeClr val="accent4"/>
          </a:lnRef>
          <a:fillRef idx="3">
            <a:schemeClr val="accent4"/>
          </a:fillRef>
          <a:effectRef idx="2">
            <a:schemeClr val="accent4"/>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w="12700">
                <a:solidFill>
                  <a:srgbClr val="191B0E">
                    <a:satMod val="155000"/>
                  </a:srgbClr>
                </a:solidFill>
                <a:prstDash val="solid"/>
              </a:ln>
              <a:solidFill>
                <a:srgbClr val="FF3300"/>
              </a:solidFill>
              <a:effectLst>
                <a:outerShdw blurRad="41275" dist="20320" dir="1800000" algn="tl" rotWithShape="0">
                  <a:srgbClr val="000000">
                    <a:alpha val="40000"/>
                  </a:srgbClr>
                </a:outerShdw>
              </a:effectLst>
              <a:uLnTx/>
              <a:uFillTx/>
              <a:latin typeface="Garamond" pitchFamily="18" charset="0"/>
              <a:ea typeface="+mn-ea"/>
              <a:cs typeface="+mn-cs"/>
            </a:endParaRPr>
          </a:p>
        </p:txBody>
      </p:sp>
      <p:sp>
        <p:nvSpPr>
          <p:cNvPr id="10" name="Right Arrow 10">
            <a:extLst>
              <a:ext uri="{FF2B5EF4-FFF2-40B4-BE49-F238E27FC236}">
                <a16:creationId xmlns:a16="http://schemas.microsoft.com/office/drawing/2014/main" id="{0B59D8D5-1A76-4A81-B70D-CA2B82D74BEA}"/>
              </a:ext>
            </a:extLst>
          </p:cNvPr>
          <p:cNvSpPr/>
          <p:nvPr/>
        </p:nvSpPr>
        <p:spPr>
          <a:xfrm>
            <a:off x="1347429" y="5110106"/>
            <a:ext cx="685800" cy="228600"/>
          </a:xfrm>
          <a:prstGeom prst="rightArrow">
            <a:avLst/>
          </a:prstGeom>
          <a:solidFill>
            <a:schemeClr val="tx1"/>
          </a:solidFill>
          <a:ln>
            <a:solidFill>
              <a:schemeClr val="tx1"/>
            </a:solidFill>
          </a:ln>
        </p:spPr>
        <p:style>
          <a:lnRef idx="1">
            <a:schemeClr val="accent4"/>
          </a:lnRef>
          <a:fillRef idx="3">
            <a:schemeClr val="accent4"/>
          </a:fillRef>
          <a:effectRef idx="2">
            <a:schemeClr val="accent4"/>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w="12700">
                <a:solidFill>
                  <a:srgbClr val="191B0E">
                    <a:satMod val="155000"/>
                  </a:srgbClr>
                </a:solidFill>
                <a:prstDash val="solid"/>
              </a:ln>
              <a:solidFill>
                <a:srgbClr val="FF3300"/>
              </a:solidFill>
              <a:effectLst>
                <a:outerShdw blurRad="41275" dist="20320" dir="1800000" algn="tl" rotWithShape="0">
                  <a:srgbClr val="000000">
                    <a:alpha val="40000"/>
                  </a:srgbClr>
                </a:outerShdw>
              </a:effectLst>
              <a:uLnTx/>
              <a:uFillTx/>
              <a:latin typeface="Garamond" pitchFamily="18" charset="0"/>
              <a:ea typeface="+mn-ea"/>
              <a:cs typeface="+mn-cs"/>
            </a:endParaRPr>
          </a:p>
        </p:txBody>
      </p:sp>
      <p:sp>
        <p:nvSpPr>
          <p:cNvPr id="11" name="Right Arrow 10"/>
          <p:cNvSpPr/>
          <p:nvPr/>
        </p:nvSpPr>
        <p:spPr>
          <a:xfrm rot="10800000">
            <a:off x="10534978" y="5043683"/>
            <a:ext cx="685800" cy="228600"/>
          </a:xfrm>
          <a:prstGeom prst="rightArrow">
            <a:avLst/>
          </a:prstGeom>
          <a:solidFill>
            <a:schemeClr val="tx1"/>
          </a:solidFill>
          <a:ln>
            <a:solidFill>
              <a:schemeClr val="tx1"/>
            </a:solidFill>
          </a:ln>
        </p:spPr>
        <p:style>
          <a:lnRef idx="1">
            <a:schemeClr val="accent4"/>
          </a:lnRef>
          <a:fillRef idx="3">
            <a:schemeClr val="accent4"/>
          </a:fillRef>
          <a:effectRef idx="2">
            <a:schemeClr val="accent4"/>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w="12700">
                <a:solidFill>
                  <a:srgbClr val="191B0E">
                    <a:satMod val="155000"/>
                  </a:srgbClr>
                </a:solidFill>
                <a:prstDash val="solid"/>
              </a:ln>
              <a:solidFill>
                <a:srgbClr val="FF3300"/>
              </a:solidFill>
              <a:effectLst>
                <a:outerShdw blurRad="41275" dist="20320" dir="1800000" algn="tl" rotWithShape="0">
                  <a:srgbClr val="000000">
                    <a:alpha val="40000"/>
                  </a:srgbClr>
                </a:outerShdw>
              </a:effectLst>
              <a:uLnTx/>
              <a:uFillTx/>
              <a:latin typeface="Garamond" pitchFamily="18" charset="0"/>
              <a:ea typeface="+mn-ea"/>
              <a:cs typeface="+mn-cs"/>
            </a:endParaRPr>
          </a:p>
        </p:txBody>
      </p:sp>
      <p:sp>
        <p:nvSpPr>
          <p:cNvPr id="12" name="Right Arrow 10">
            <a:extLst>
              <a:ext uri="{FF2B5EF4-FFF2-40B4-BE49-F238E27FC236}">
                <a16:creationId xmlns:a16="http://schemas.microsoft.com/office/drawing/2014/main" id="{A544DD3B-C62E-4D5B-A7F4-03CE0619FA63}"/>
              </a:ext>
            </a:extLst>
          </p:cNvPr>
          <p:cNvSpPr/>
          <p:nvPr/>
        </p:nvSpPr>
        <p:spPr>
          <a:xfrm>
            <a:off x="1379928" y="2879717"/>
            <a:ext cx="685800" cy="228600"/>
          </a:xfrm>
          <a:prstGeom prst="rightArrow">
            <a:avLst/>
          </a:prstGeom>
          <a:solidFill>
            <a:schemeClr val="tx1"/>
          </a:solidFill>
          <a:ln>
            <a:solidFill>
              <a:schemeClr val="tx1"/>
            </a:solidFill>
          </a:ln>
        </p:spPr>
        <p:style>
          <a:lnRef idx="1">
            <a:schemeClr val="accent4"/>
          </a:lnRef>
          <a:fillRef idx="3">
            <a:schemeClr val="accent4"/>
          </a:fillRef>
          <a:effectRef idx="2">
            <a:schemeClr val="accent4"/>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w="12700">
                <a:solidFill>
                  <a:srgbClr val="191B0E">
                    <a:satMod val="155000"/>
                  </a:srgbClr>
                </a:solidFill>
                <a:prstDash val="solid"/>
              </a:ln>
              <a:solidFill>
                <a:srgbClr val="FF3300"/>
              </a:solidFill>
              <a:effectLst>
                <a:outerShdw blurRad="41275" dist="20320" dir="1800000" algn="tl" rotWithShape="0">
                  <a:srgbClr val="000000">
                    <a:alpha val="40000"/>
                  </a:srgbClr>
                </a:outerShdw>
              </a:effectLst>
              <a:uLnTx/>
              <a:uFillTx/>
              <a:latin typeface="Garamond" pitchFamily="18" charset="0"/>
              <a:ea typeface="+mn-ea"/>
              <a:cs typeface="+mn-cs"/>
            </a:endParaRPr>
          </a:p>
        </p:txBody>
      </p:sp>
      <p:pic>
        <p:nvPicPr>
          <p:cNvPr id="17" name="Content Placeholder 16">
            <a:extLst>
              <a:ext uri="{FF2B5EF4-FFF2-40B4-BE49-F238E27FC236}">
                <a16:creationId xmlns:a16="http://schemas.microsoft.com/office/drawing/2014/main" id="{09912A39-52B4-4842-9806-6D7E1B1CD341}"/>
              </a:ext>
            </a:extLst>
          </p:cNvPr>
          <p:cNvPicPr>
            <a:picLocks noGrp="1" noChangeAspect="1"/>
          </p:cNvPicPr>
          <p:nvPr>
            <p:ph idx="1"/>
          </p:nvPr>
        </p:nvPicPr>
        <p:blipFill>
          <a:blip r:embed="rId2"/>
          <a:stretch>
            <a:fillRect/>
          </a:stretch>
        </p:blipFill>
        <p:spPr>
          <a:xfrm>
            <a:off x="2061297" y="1700017"/>
            <a:ext cx="8440374" cy="4287123"/>
          </a:xfrm>
        </p:spPr>
      </p:pic>
      <p:sp>
        <p:nvSpPr>
          <p:cNvPr id="18" name="TextBox 17">
            <a:extLst>
              <a:ext uri="{FF2B5EF4-FFF2-40B4-BE49-F238E27FC236}">
                <a16:creationId xmlns:a16="http://schemas.microsoft.com/office/drawing/2014/main" id="{DD3921FA-6538-4C20-AF2E-9D7F73986DD4}"/>
              </a:ext>
            </a:extLst>
          </p:cNvPr>
          <p:cNvSpPr txBox="1"/>
          <p:nvPr/>
        </p:nvSpPr>
        <p:spPr>
          <a:xfrm>
            <a:off x="6484223" y="4993574"/>
            <a:ext cx="3854547"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0000"/>
                </a:solidFill>
                <a:effectLst/>
                <a:uLnTx/>
                <a:uFillTx/>
                <a:latin typeface="Verdana" panose="020B0604030504040204" pitchFamily="34" charset="0"/>
                <a:ea typeface="Verdana" panose="020B0604030504040204" pitchFamily="34" charset="0"/>
                <a:cs typeface="+mn-cs"/>
              </a:rPr>
              <a:t>A business function that </a:t>
            </a:r>
            <a:r>
              <a:rPr kumimoji="0" lang="en-US" sz="1200" b="1" i="0" u="sng" strike="noStrike" kern="1200" cap="none" spc="0" normalizeH="0" baseline="0" noProof="0" dirty="0">
                <a:ln>
                  <a:noFill/>
                </a:ln>
                <a:solidFill>
                  <a:srgbClr val="FF0000"/>
                </a:solidFill>
                <a:effectLst/>
                <a:uLnTx/>
                <a:uFillTx/>
                <a:latin typeface="Verdana" panose="020B0604030504040204" pitchFamily="34" charset="0"/>
                <a:ea typeface="Verdana" panose="020B0604030504040204" pitchFamily="34" charset="0"/>
                <a:cs typeface="+mn-cs"/>
              </a:rPr>
              <a:t>directly</a:t>
            </a:r>
            <a:r>
              <a:rPr kumimoji="0" lang="en-US" sz="1200" b="0" i="0" u="none" strike="noStrike" kern="1200" cap="none" spc="0" normalizeH="0" baseline="0" noProof="0" dirty="0">
                <a:ln>
                  <a:noFill/>
                </a:ln>
                <a:solidFill>
                  <a:srgbClr val="FF0000"/>
                </a:solidFill>
                <a:effectLst/>
                <a:uLnTx/>
                <a:uFillTx/>
                <a:latin typeface="Verdana" panose="020B0604030504040204" pitchFamily="34" charset="0"/>
                <a:ea typeface="Verdana" panose="020B0604030504040204" pitchFamily="34" charset="0"/>
                <a:cs typeface="+mn-cs"/>
              </a:rPr>
              <a:t> supports the scope of work as defined in the RFP Section 1.4</a:t>
            </a:r>
          </a:p>
        </p:txBody>
      </p:sp>
      <p:sp>
        <p:nvSpPr>
          <p:cNvPr id="21" name="TextBox 20">
            <a:extLst>
              <a:ext uri="{FF2B5EF4-FFF2-40B4-BE49-F238E27FC236}">
                <a16:creationId xmlns:a16="http://schemas.microsoft.com/office/drawing/2014/main" id="{54F0F886-D145-42F3-A165-77EF1E6B308D}"/>
              </a:ext>
            </a:extLst>
          </p:cNvPr>
          <p:cNvSpPr txBox="1"/>
          <p:nvPr/>
        </p:nvSpPr>
        <p:spPr>
          <a:xfrm>
            <a:off x="3931558" y="4593464"/>
            <a:ext cx="2114843"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0000"/>
                </a:solidFill>
                <a:effectLst/>
                <a:uLnTx/>
                <a:uFillTx/>
                <a:latin typeface="Verdana" panose="020B0604030504040204" pitchFamily="34" charset="0"/>
                <a:ea typeface="Verdana" panose="020B0604030504040204" pitchFamily="34" charset="0"/>
                <a:cs typeface="+mn-cs"/>
              </a:rPr>
              <a:t>Total $ Subcontractor Commitment </a:t>
            </a:r>
          </a:p>
        </p:txBody>
      </p:sp>
      <p:sp>
        <p:nvSpPr>
          <p:cNvPr id="22" name="TextBox 21">
            <a:extLst>
              <a:ext uri="{FF2B5EF4-FFF2-40B4-BE49-F238E27FC236}">
                <a16:creationId xmlns:a16="http://schemas.microsoft.com/office/drawing/2014/main" id="{9BD6FF05-D14D-41A4-9EDD-ACA594FAAC3A}"/>
              </a:ext>
            </a:extLst>
          </p:cNvPr>
          <p:cNvSpPr txBox="1"/>
          <p:nvPr/>
        </p:nvSpPr>
        <p:spPr>
          <a:xfrm>
            <a:off x="2488258" y="5133784"/>
            <a:ext cx="355641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0000"/>
                </a:solidFill>
                <a:effectLst/>
                <a:uLnTx/>
                <a:uFillTx/>
                <a:latin typeface="Franklin Gothic Book" panose="020B0503020102020204"/>
                <a:ea typeface="+mn-ea"/>
                <a:cs typeface="+mn-cs"/>
              </a:rPr>
              <a:t>% of Total Bid Amount </a:t>
            </a:r>
          </a:p>
        </p:txBody>
      </p:sp>
    </p:spTree>
    <p:extLst>
      <p:ext uri="{BB962C8B-B14F-4D97-AF65-F5344CB8AC3E}">
        <p14:creationId xmlns:p14="http://schemas.microsoft.com/office/powerpoint/2010/main" val="18994816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dirty="0">
                <a:latin typeface="Garamond" panose="02020404030301010803" pitchFamily="18" charset="0"/>
              </a:rPr>
              <a:t>Minority and Women’s Business Enterprises</a:t>
            </a:r>
            <a:endParaRPr lang="en-US" sz="3600" dirty="0"/>
          </a:p>
        </p:txBody>
      </p:sp>
      <p:sp>
        <p:nvSpPr>
          <p:cNvPr id="6" name="Content Placeholder 5"/>
          <p:cNvSpPr>
            <a:spLocks noGrp="1"/>
          </p:cNvSpPr>
          <p:nvPr>
            <p:ph idx="1"/>
          </p:nvPr>
        </p:nvSpPr>
        <p:spPr>
          <a:xfrm>
            <a:off x="1371600" y="1937084"/>
            <a:ext cx="9601200" cy="4138863"/>
          </a:xfrm>
        </p:spPr>
        <p:txBody>
          <a:bodyPr>
            <a:normAutofit fontScale="92500" lnSpcReduction="20000"/>
          </a:bodyPr>
          <a:lstStyle/>
          <a:p>
            <a:pPr marL="115888" indent="-115888"/>
            <a:r>
              <a:rPr lang="en-US" sz="1800" b="1" dirty="0">
                <a:solidFill>
                  <a:srgbClr val="101D49"/>
                </a:solidFill>
                <a:latin typeface="Arial" panose="020B0604020202020204" pitchFamily="34" charset="0"/>
                <a:cs typeface="Arial" panose="020B0604020202020204" pitchFamily="34" charset="0"/>
              </a:rPr>
              <a:t>Scoring Process - MWBE scoring is conducted based on 10 points plus a possible 2 bonus points scale</a:t>
            </a:r>
          </a:p>
          <a:p>
            <a:pPr lvl="1">
              <a:buFont typeface="Courier New" panose="02070309020205020404" pitchFamily="49" charset="0"/>
              <a:buChar char="o"/>
            </a:pPr>
            <a:r>
              <a:rPr lang="en-US" sz="1800" i="0" dirty="0">
                <a:solidFill>
                  <a:srgbClr val="101D49"/>
                </a:solidFill>
                <a:latin typeface="Arial" panose="020B0604020202020204" pitchFamily="34" charset="0"/>
                <a:cs typeface="Arial" panose="020B0604020202020204" pitchFamily="34" charset="0"/>
              </a:rPr>
              <a:t>MBE: Possible 5 points + 1 bonus point</a:t>
            </a:r>
          </a:p>
          <a:p>
            <a:pPr lvl="1">
              <a:buFont typeface="Courier New" panose="02070309020205020404" pitchFamily="49" charset="0"/>
              <a:buChar char="o"/>
            </a:pPr>
            <a:r>
              <a:rPr lang="en-US" sz="1800" i="0" dirty="0">
                <a:solidFill>
                  <a:srgbClr val="101D49"/>
                </a:solidFill>
                <a:latin typeface="Arial" panose="020B0604020202020204" pitchFamily="34" charset="0"/>
                <a:cs typeface="Arial" panose="020B0604020202020204" pitchFamily="34" charset="0"/>
              </a:rPr>
              <a:t>WBE: Possible 5 points + 1 bonus Point</a:t>
            </a:r>
          </a:p>
          <a:p>
            <a:pPr marL="115888" indent="-115888"/>
            <a:r>
              <a:rPr lang="en-US" sz="1800" b="1" dirty="0">
                <a:solidFill>
                  <a:srgbClr val="101D49"/>
                </a:solidFill>
                <a:latin typeface="Arial" panose="020B0604020202020204" pitchFamily="34" charset="0"/>
                <a:cs typeface="Arial" panose="020B0604020202020204" pitchFamily="34" charset="0"/>
              </a:rPr>
              <a:t>MBE Professional Services Scoring Methodology:</a:t>
            </a:r>
          </a:p>
          <a:p>
            <a:pPr marL="0" indent="0">
              <a:buNone/>
            </a:pPr>
            <a:r>
              <a:rPr lang="en-US" sz="1800" dirty="0">
                <a:solidFill>
                  <a:srgbClr val="101D49"/>
                </a:solidFill>
                <a:latin typeface="Arial" panose="020B0604020202020204" pitchFamily="34" charset="0"/>
                <a:cs typeface="Arial" panose="020B0604020202020204" pitchFamily="34" charset="0"/>
              </a:rPr>
              <a:t>     The points will be awarded on the following schedule</a:t>
            </a:r>
            <a:br>
              <a:rPr lang="en-US" sz="1600" i="0" dirty="0">
                <a:solidFill>
                  <a:srgbClr val="101D49"/>
                </a:solidFill>
                <a:latin typeface="Arial" panose="020B0604020202020204" pitchFamily="34" charset="0"/>
                <a:cs typeface="Arial" panose="020B0604020202020204" pitchFamily="34" charset="0"/>
              </a:rPr>
            </a:br>
            <a:br>
              <a:rPr lang="en-US" sz="1600" i="0" dirty="0">
                <a:solidFill>
                  <a:srgbClr val="101D49"/>
                </a:solidFill>
                <a:latin typeface="Arial" panose="020B0604020202020204" pitchFamily="34" charset="0"/>
                <a:cs typeface="Arial" panose="020B0604020202020204" pitchFamily="34" charset="0"/>
              </a:rPr>
            </a:br>
            <a:endParaRPr lang="en-US" sz="1600" i="0" dirty="0">
              <a:solidFill>
                <a:srgbClr val="101D49"/>
              </a:solidFill>
              <a:latin typeface="Arial" panose="020B0604020202020204" pitchFamily="34" charset="0"/>
              <a:cs typeface="Arial" panose="020B0604020202020204" pitchFamily="34" charset="0"/>
            </a:endParaRPr>
          </a:p>
          <a:p>
            <a:pPr marL="346075" lvl="1" indent="-114300">
              <a:buFont typeface="Calibri" pitchFamily="34" charset="0"/>
              <a:buChar char="-"/>
            </a:pPr>
            <a:endParaRPr lang="en-US" sz="1600" i="0" dirty="0">
              <a:solidFill>
                <a:srgbClr val="101D49"/>
              </a:solidFill>
              <a:latin typeface="Arial" panose="020B0604020202020204" pitchFamily="34" charset="0"/>
              <a:cs typeface="Arial" panose="020B0604020202020204" pitchFamily="34" charset="0"/>
            </a:endParaRPr>
          </a:p>
          <a:p>
            <a:pPr marL="346075" lvl="1" indent="-114300">
              <a:buFont typeface="Calibri" pitchFamily="34" charset="0"/>
              <a:buChar char="-"/>
            </a:pPr>
            <a:r>
              <a:rPr lang="en-US" sz="1600" i="0" dirty="0">
                <a:solidFill>
                  <a:srgbClr val="101D49"/>
                </a:solidFill>
                <a:latin typeface="Arial" panose="020B0604020202020204" pitchFamily="34" charset="0"/>
                <a:cs typeface="Arial" panose="020B0604020202020204" pitchFamily="34" charset="0"/>
              </a:rPr>
              <a:t>Fractional percentages will be rounded up or down to the nearest whole percentage</a:t>
            </a:r>
          </a:p>
          <a:p>
            <a:pPr marL="346075" lvl="1" indent="-114300">
              <a:buFont typeface="Calibri" pitchFamily="34" charset="0"/>
              <a:buChar char="-"/>
            </a:pPr>
            <a:r>
              <a:rPr lang="en-US" sz="1600" i="0" dirty="0">
                <a:solidFill>
                  <a:srgbClr val="101D49"/>
                </a:solidFill>
                <a:latin typeface="Arial" panose="020B0604020202020204" pitchFamily="34" charset="0"/>
                <a:cs typeface="Arial" panose="020B0604020202020204" pitchFamily="34" charset="0"/>
              </a:rPr>
              <a:t>If the respondent’s commitment percentage is rounded down to 0% for MBE or WBE participation the respondent will receive 0 points. </a:t>
            </a:r>
          </a:p>
          <a:p>
            <a:pPr marL="346075" lvl="1" indent="-114300">
              <a:buFont typeface="Calibri" pitchFamily="34" charset="0"/>
              <a:buChar char="-"/>
            </a:pPr>
            <a:r>
              <a:rPr lang="en-US" sz="1600" i="0" dirty="0">
                <a:solidFill>
                  <a:srgbClr val="101D49"/>
                </a:solidFill>
                <a:latin typeface="Arial" panose="020B0604020202020204" pitchFamily="34" charset="0"/>
                <a:cs typeface="Arial" panose="020B0604020202020204" pitchFamily="34" charset="0"/>
              </a:rPr>
              <a:t>Submissions of 0% participation will result in a deduction of 1 point in each category</a:t>
            </a:r>
          </a:p>
          <a:p>
            <a:pPr marL="346075" lvl="1" indent="-114300">
              <a:buFont typeface="Calibri" pitchFamily="34" charset="0"/>
              <a:buChar char="-"/>
            </a:pPr>
            <a:r>
              <a:rPr lang="en-US" sz="1600" i="0" dirty="0">
                <a:solidFill>
                  <a:srgbClr val="101D49"/>
                </a:solidFill>
                <a:latin typeface="Arial" panose="020B0604020202020204" pitchFamily="34" charset="0"/>
                <a:cs typeface="Arial" panose="020B0604020202020204" pitchFamily="34" charset="0"/>
              </a:rPr>
              <a:t>The highest submission which exceeds the goal (“exceeds” defined as a commitment percentage that is equal to or greater than 9% </a:t>
            </a:r>
            <a:r>
              <a:rPr lang="en-US" sz="1600" i="0" u="sng" dirty="0">
                <a:solidFill>
                  <a:srgbClr val="101D49"/>
                </a:solidFill>
                <a:latin typeface="Arial" panose="020B0604020202020204" pitchFamily="34" charset="0"/>
                <a:cs typeface="Arial" panose="020B0604020202020204" pitchFamily="34" charset="0"/>
              </a:rPr>
              <a:t>before rounding</a:t>
            </a:r>
            <a:r>
              <a:rPr lang="en-US" sz="1600" i="0" dirty="0">
                <a:solidFill>
                  <a:srgbClr val="101D49"/>
                </a:solidFill>
                <a:latin typeface="Arial" panose="020B0604020202020204" pitchFamily="34" charset="0"/>
                <a:cs typeface="Arial" panose="020B0604020202020204" pitchFamily="34" charset="0"/>
              </a:rPr>
              <a:t>) in each category will receive 6 </a:t>
            </a:r>
            <a:br>
              <a:rPr lang="en-US" sz="1600" i="0" dirty="0">
                <a:solidFill>
                  <a:srgbClr val="101D49"/>
                </a:solidFill>
                <a:latin typeface="Arial" panose="020B0604020202020204" pitchFamily="34" charset="0"/>
                <a:cs typeface="Arial" panose="020B0604020202020204" pitchFamily="34" charset="0"/>
              </a:rPr>
            </a:br>
            <a:r>
              <a:rPr lang="en-US" sz="1600" i="0" dirty="0">
                <a:solidFill>
                  <a:srgbClr val="101D49"/>
                </a:solidFill>
                <a:latin typeface="Arial" panose="020B0604020202020204" pitchFamily="34" charset="0"/>
                <a:cs typeface="Arial" panose="020B0604020202020204" pitchFamily="34" charset="0"/>
              </a:rPr>
              <a:t>points (5 points plus 1 bonus point). In case of a tie both firms will receive 6 points.</a:t>
            </a:r>
          </a:p>
          <a:p>
            <a:endParaRPr lang="en-US" dirty="0"/>
          </a:p>
        </p:txBody>
      </p:sp>
      <p:graphicFrame>
        <p:nvGraphicFramePr>
          <p:cNvPr id="2" name="Table 1"/>
          <p:cNvGraphicFramePr>
            <a:graphicFrameLocks noGrp="1"/>
          </p:cNvGraphicFramePr>
          <p:nvPr/>
        </p:nvGraphicFramePr>
        <p:xfrm>
          <a:off x="1720513" y="3777914"/>
          <a:ext cx="4685634" cy="457202"/>
        </p:xfrm>
        <a:graphic>
          <a:graphicData uri="http://schemas.openxmlformats.org/drawingml/2006/table">
            <a:tbl>
              <a:tblPr firstRow="1" bandRow="1">
                <a:tableStyleId>{5C22544A-7EE6-4342-B048-85BDC9FD1C3A}</a:tableStyleId>
              </a:tblPr>
              <a:tblGrid>
                <a:gridCol w="520626">
                  <a:extLst>
                    <a:ext uri="{9D8B030D-6E8A-4147-A177-3AD203B41FA5}">
                      <a16:colId xmlns:a16="http://schemas.microsoft.com/office/drawing/2014/main" val="20000"/>
                    </a:ext>
                  </a:extLst>
                </a:gridCol>
                <a:gridCol w="520626">
                  <a:extLst>
                    <a:ext uri="{9D8B030D-6E8A-4147-A177-3AD203B41FA5}">
                      <a16:colId xmlns:a16="http://schemas.microsoft.com/office/drawing/2014/main" val="20001"/>
                    </a:ext>
                  </a:extLst>
                </a:gridCol>
                <a:gridCol w="520626">
                  <a:extLst>
                    <a:ext uri="{9D8B030D-6E8A-4147-A177-3AD203B41FA5}">
                      <a16:colId xmlns:a16="http://schemas.microsoft.com/office/drawing/2014/main" val="20002"/>
                    </a:ext>
                  </a:extLst>
                </a:gridCol>
                <a:gridCol w="520626">
                  <a:extLst>
                    <a:ext uri="{9D8B030D-6E8A-4147-A177-3AD203B41FA5}">
                      <a16:colId xmlns:a16="http://schemas.microsoft.com/office/drawing/2014/main" val="20003"/>
                    </a:ext>
                  </a:extLst>
                </a:gridCol>
                <a:gridCol w="520626">
                  <a:extLst>
                    <a:ext uri="{9D8B030D-6E8A-4147-A177-3AD203B41FA5}">
                      <a16:colId xmlns:a16="http://schemas.microsoft.com/office/drawing/2014/main" val="20004"/>
                    </a:ext>
                  </a:extLst>
                </a:gridCol>
                <a:gridCol w="520626">
                  <a:extLst>
                    <a:ext uri="{9D8B030D-6E8A-4147-A177-3AD203B41FA5}">
                      <a16:colId xmlns:a16="http://schemas.microsoft.com/office/drawing/2014/main" val="20005"/>
                    </a:ext>
                  </a:extLst>
                </a:gridCol>
                <a:gridCol w="520626">
                  <a:extLst>
                    <a:ext uri="{9D8B030D-6E8A-4147-A177-3AD203B41FA5}">
                      <a16:colId xmlns:a16="http://schemas.microsoft.com/office/drawing/2014/main" val="20006"/>
                    </a:ext>
                  </a:extLst>
                </a:gridCol>
                <a:gridCol w="520626">
                  <a:extLst>
                    <a:ext uri="{9D8B030D-6E8A-4147-A177-3AD203B41FA5}">
                      <a16:colId xmlns:a16="http://schemas.microsoft.com/office/drawing/2014/main" val="20007"/>
                    </a:ext>
                  </a:extLst>
                </a:gridCol>
                <a:gridCol w="520626">
                  <a:extLst>
                    <a:ext uri="{9D8B030D-6E8A-4147-A177-3AD203B41FA5}">
                      <a16:colId xmlns:a16="http://schemas.microsoft.com/office/drawing/2014/main" val="20008"/>
                    </a:ext>
                  </a:extLst>
                </a:gridCol>
              </a:tblGrid>
              <a:tr h="228601">
                <a:tc>
                  <a:txBody>
                    <a:bodyPr/>
                    <a:lstStyle/>
                    <a:p>
                      <a:pPr marL="0" marR="0" algn="ctr">
                        <a:spcBef>
                          <a:spcPts val="0"/>
                        </a:spcBef>
                        <a:spcAft>
                          <a:spcPts val="0"/>
                        </a:spcAft>
                      </a:pPr>
                      <a:r>
                        <a:rPr lang="en-US" sz="1200" dirty="0">
                          <a:ln>
                            <a:noFill/>
                          </a:ln>
                          <a:solidFill>
                            <a:srgbClr val="101D49"/>
                          </a:solidFill>
                          <a:latin typeface="Garamond"/>
                          <a:ea typeface="Times New Roman"/>
                          <a:cs typeface="Calibri"/>
                        </a:rPr>
                        <a:t>%</a:t>
                      </a:r>
                      <a:endParaRPr lang="en-US" sz="1200" dirty="0">
                        <a:ln>
                          <a:noFill/>
                        </a:ln>
                        <a:solidFill>
                          <a:srgbClr val="101D49"/>
                        </a:solidFill>
                        <a:latin typeface="Courier"/>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Garamond"/>
                          <a:ea typeface="Times New Roman"/>
                          <a:cs typeface="Calibri"/>
                        </a:rPr>
                        <a:t>1%</a:t>
                      </a:r>
                      <a:endParaRPr lang="en-US" sz="1200" dirty="0">
                        <a:ln>
                          <a:noFill/>
                        </a:ln>
                        <a:solidFill>
                          <a:srgbClr val="101D49"/>
                        </a:solidFill>
                        <a:latin typeface="Courier"/>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Garamond"/>
                          <a:ea typeface="Times New Roman"/>
                          <a:cs typeface="Calibri"/>
                        </a:rPr>
                        <a:t>2%</a:t>
                      </a:r>
                      <a:endParaRPr lang="en-US" sz="1200" dirty="0">
                        <a:ln>
                          <a:noFill/>
                        </a:ln>
                        <a:solidFill>
                          <a:srgbClr val="101D49"/>
                        </a:solidFill>
                        <a:latin typeface="Courier"/>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Garamond"/>
                          <a:ea typeface="Times New Roman"/>
                          <a:cs typeface="Calibri"/>
                        </a:rPr>
                        <a:t>3%</a:t>
                      </a:r>
                      <a:endParaRPr lang="en-US" sz="1200" dirty="0">
                        <a:ln>
                          <a:noFill/>
                        </a:ln>
                        <a:solidFill>
                          <a:srgbClr val="101D49"/>
                        </a:solidFill>
                        <a:latin typeface="Courier"/>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Garamond"/>
                          <a:ea typeface="Times New Roman"/>
                          <a:cs typeface="Calibri"/>
                        </a:rPr>
                        <a:t>4%</a:t>
                      </a:r>
                      <a:endParaRPr lang="en-US" sz="1200" dirty="0">
                        <a:ln>
                          <a:noFill/>
                        </a:ln>
                        <a:solidFill>
                          <a:srgbClr val="101D49"/>
                        </a:solidFill>
                        <a:latin typeface="Courier"/>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Garamond"/>
                          <a:ea typeface="Times New Roman"/>
                          <a:cs typeface="Calibri"/>
                        </a:rPr>
                        <a:t>5%</a:t>
                      </a:r>
                      <a:endParaRPr lang="en-US" sz="1200" dirty="0">
                        <a:ln>
                          <a:noFill/>
                        </a:ln>
                        <a:solidFill>
                          <a:srgbClr val="101D49"/>
                        </a:solidFill>
                        <a:latin typeface="Courier"/>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Garamond"/>
                          <a:ea typeface="Times New Roman"/>
                          <a:cs typeface="Calibri"/>
                        </a:rPr>
                        <a:t>6%</a:t>
                      </a:r>
                      <a:endParaRPr lang="en-US" sz="1200" dirty="0">
                        <a:ln>
                          <a:noFill/>
                        </a:ln>
                        <a:solidFill>
                          <a:srgbClr val="101D49"/>
                        </a:solidFill>
                        <a:latin typeface="Courier"/>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Garamond"/>
                          <a:ea typeface="Times New Roman"/>
                          <a:cs typeface="Calibri"/>
                        </a:rPr>
                        <a:t>7%</a:t>
                      </a:r>
                      <a:endParaRPr lang="en-US" sz="1200" dirty="0">
                        <a:ln>
                          <a:noFill/>
                        </a:ln>
                        <a:solidFill>
                          <a:srgbClr val="101D49"/>
                        </a:solidFill>
                        <a:latin typeface="Courier"/>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Garamond"/>
                          <a:ea typeface="Times New Roman"/>
                          <a:cs typeface="Calibri"/>
                        </a:rPr>
                        <a:t>8%</a:t>
                      </a:r>
                      <a:endParaRPr lang="en-US" sz="1200" dirty="0">
                        <a:ln>
                          <a:noFill/>
                        </a:ln>
                        <a:solidFill>
                          <a:srgbClr val="101D49"/>
                        </a:solidFill>
                        <a:latin typeface="Courier"/>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228601">
                <a:tc>
                  <a:txBody>
                    <a:bodyPr/>
                    <a:lstStyle/>
                    <a:p>
                      <a:pPr marL="0" marR="0" algn="ctr">
                        <a:spcBef>
                          <a:spcPts val="0"/>
                        </a:spcBef>
                        <a:spcAft>
                          <a:spcPts val="0"/>
                        </a:spcAft>
                      </a:pPr>
                      <a:r>
                        <a:rPr lang="en-US" sz="1200" dirty="0">
                          <a:ln>
                            <a:noFill/>
                          </a:ln>
                          <a:solidFill>
                            <a:srgbClr val="101D49"/>
                          </a:solidFill>
                          <a:latin typeface="Garamond"/>
                          <a:ea typeface="Times New Roman"/>
                          <a:cs typeface="Calibri"/>
                        </a:rPr>
                        <a:t>Pts.</a:t>
                      </a:r>
                      <a:endParaRPr lang="en-US" sz="1200" dirty="0">
                        <a:ln>
                          <a:noFill/>
                        </a:ln>
                        <a:solidFill>
                          <a:srgbClr val="101D49"/>
                        </a:solidFill>
                        <a:latin typeface="Courier"/>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Garamond"/>
                          <a:ea typeface="Times New Roman"/>
                          <a:cs typeface="Calibri"/>
                        </a:rPr>
                        <a:t>.625</a:t>
                      </a:r>
                      <a:endParaRPr lang="en-US" sz="1200" dirty="0">
                        <a:ln>
                          <a:noFill/>
                        </a:ln>
                        <a:solidFill>
                          <a:srgbClr val="101D49"/>
                        </a:solidFill>
                        <a:latin typeface="Courier"/>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Garamond"/>
                          <a:ea typeface="Times New Roman"/>
                          <a:cs typeface="Calibri"/>
                        </a:rPr>
                        <a:t>1.25</a:t>
                      </a:r>
                      <a:endParaRPr lang="en-US" sz="1200" dirty="0">
                        <a:ln>
                          <a:noFill/>
                        </a:ln>
                        <a:solidFill>
                          <a:srgbClr val="101D49"/>
                        </a:solidFill>
                        <a:latin typeface="Courier"/>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Garamond"/>
                          <a:ea typeface="Times New Roman"/>
                          <a:cs typeface="Calibri"/>
                        </a:rPr>
                        <a:t>1.875</a:t>
                      </a:r>
                      <a:endParaRPr lang="en-US" sz="1200" dirty="0">
                        <a:ln>
                          <a:noFill/>
                        </a:ln>
                        <a:solidFill>
                          <a:srgbClr val="101D49"/>
                        </a:solidFill>
                        <a:latin typeface="Courier"/>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Garamond"/>
                          <a:ea typeface="Times New Roman"/>
                          <a:cs typeface="Calibri"/>
                        </a:rPr>
                        <a:t>2.5</a:t>
                      </a:r>
                      <a:endParaRPr lang="en-US" sz="1200" dirty="0">
                        <a:ln>
                          <a:noFill/>
                        </a:ln>
                        <a:solidFill>
                          <a:srgbClr val="101D49"/>
                        </a:solidFill>
                        <a:latin typeface="Courier"/>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Garamond"/>
                          <a:ea typeface="Times New Roman"/>
                          <a:cs typeface="Calibri"/>
                        </a:rPr>
                        <a:t>3.125</a:t>
                      </a:r>
                      <a:endParaRPr lang="en-US" sz="1200" dirty="0">
                        <a:ln>
                          <a:noFill/>
                        </a:ln>
                        <a:solidFill>
                          <a:srgbClr val="101D49"/>
                        </a:solidFill>
                        <a:latin typeface="Courier"/>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Garamond"/>
                          <a:ea typeface="Times New Roman"/>
                          <a:cs typeface="Calibri"/>
                        </a:rPr>
                        <a:t>3.75</a:t>
                      </a:r>
                      <a:endParaRPr lang="en-US" sz="1200" dirty="0">
                        <a:ln>
                          <a:noFill/>
                        </a:ln>
                        <a:solidFill>
                          <a:srgbClr val="101D49"/>
                        </a:solidFill>
                        <a:latin typeface="Courier"/>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Garamond"/>
                          <a:ea typeface="Times New Roman"/>
                          <a:cs typeface="Calibri"/>
                        </a:rPr>
                        <a:t>4.375</a:t>
                      </a:r>
                      <a:endParaRPr lang="en-US" sz="1200" dirty="0">
                        <a:ln>
                          <a:noFill/>
                        </a:ln>
                        <a:solidFill>
                          <a:srgbClr val="101D49"/>
                        </a:solidFill>
                        <a:latin typeface="Courier"/>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Garamond"/>
                          <a:ea typeface="Times New Roman"/>
                          <a:cs typeface="Calibri"/>
                        </a:rPr>
                        <a:t>5.0</a:t>
                      </a:r>
                      <a:endParaRPr lang="en-US" sz="1200" dirty="0">
                        <a:ln>
                          <a:noFill/>
                        </a:ln>
                        <a:solidFill>
                          <a:srgbClr val="101D49"/>
                        </a:solidFill>
                        <a:latin typeface="Courier"/>
                        <a:ea typeface="Times New Roman"/>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0858295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dirty="0">
                <a:latin typeface="Garamond" panose="02020404030301010803" pitchFamily="18" charset="0"/>
              </a:rPr>
              <a:t>Minority and Women’s Business Enterprises</a:t>
            </a:r>
            <a:endParaRPr lang="en-US" sz="3600" dirty="0"/>
          </a:p>
        </p:txBody>
      </p:sp>
      <p:sp>
        <p:nvSpPr>
          <p:cNvPr id="6" name="Content Placeholder 5"/>
          <p:cNvSpPr>
            <a:spLocks noGrp="1"/>
          </p:cNvSpPr>
          <p:nvPr>
            <p:ph idx="1"/>
          </p:nvPr>
        </p:nvSpPr>
        <p:spPr>
          <a:xfrm>
            <a:off x="1371600" y="1937084"/>
            <a:ext cx="9601200" cy="4280836"/>
          </a:xfrm>
        </p:spPr>
        <p:txBody>
          <a:bodyPr>
            <a:normAutofit/>
          </a:bodyPr>
          <a:lstStyle/>
          <a:p>
            <a:pPr marL="115888" indent="-115888" defTabSz="914377" eaLnBrk="1" fontAlgn="auto" hangingPunct="1">
              <a:defRPr/>
            </a:pPr>
            <a:r>
              <a:rPr lang="en-US" sz="1700" b="1" dirty="0">
                <a:solidFill>
                  <a:srgbClr val="101D49"/>
                </a:solidFill>
                <a:latin typeface="Arial" panose="020B0604020202020204" pitchFamily="34" charset="0"/>
                <a:cs typeface="Arial" panose="020B0604020202020204" pitchFamily="34" charset="0"/>
              </a:rPr>
              <a:t>WBE Professional Services Scoring Methodology: </a:t>
            </a:r>
          </a:p>
          <a:p>
            <a:pPr marL="346075" lvl="1" indent="-114300" defTabSz="914377" eaLnBrk="1" fontAlgn="auto" hangingPunct="1">
              <a:buFont typeface="Calibri" pitchFamily="34" charset="0"/>
              <a:buChar char="-"/>
              <a:defRPr/>
            </a:pPr>
            <a:r>
              <a:rPr lang="en-US" sz="1700" i="0" dirty="0">
                <a:solidFill>
                  <a:srgbClr val="101D49"/>
                </a:solidFill>
                <a:latin typeface="Arial" panose="020B0604020202020204" pitchFamily="34" charset="0"/>
                <a:cs typeface="Arial" panose="020B0604020202020204" pitchFamily="34" charset="0"/>
              </a:rPr>
              <a:t>The points will be awarded on the following schedule:</a:t>
            </a:r>
            <a:br>
              <a:rPr lang="en-US" sz="1600" i="0" dirty="0">
                <a:solidFill>
                  <a:srgbClr val="101D49"/>
                </a:solidFill>
                <a:latin typeface="Arial" panose="020B0604020202020204" pitchFamily="34" charset="0"/>
                <a:cs typeface="Arial" panose="020B0604020202020204" pitchFamily="34" charset="0"/>
              </a:rPr>
            </a:br>
            <a:endParaRPr lang="en-US" sz="1600" i="0" dirty="0">
              <a:solidFill>
                <a:srgbClr val="101D49"/>
              </a:solidFill>
              <a:latin typeface="Arial" panose="020B0604020202020204" pitchFamily="34" charset="0"/>
              <a:cs typeface="Arial" panose="020B0604020202020204" pitchFamily="34" charset="0"/>
            </a:endParaRPr>
          </a:p>
          <a:p>
            <a:pPr marL="231775" lvl="1" indent="0" defTabSz="914377" eaLnBrk="1" fontAlgn="auto" hangingPunct="1">
              <a:buNone/>
              <a:defRPr/>
            </a:pPr>
            <a:endParaRPr lang="en-US" sz="1600" i="0" dirty="0">
              <a:solidFill>
                <a:srgbClr val="101D49"/>
              </a:solidFill>
              <a:latin typeface="Arial" panose="020B0604020202020204" pitchFamily="34" charset="0"/>
              <a:cs typeface="Arial" panose="020B0604020202020204" pitchFamily="34" charset="0"/>
            </a:endParaRPr>
          </a:p>
          <a:p>
            <a:pPr marL="346075" lvl="1" indent="-114300" defTabSz="914377" eaLnBrk="1" fontAlgn="auto" hangingPunct="1">
              <a:buFont typeface="Calibri" pitchFamily="34" charset="0"/>
              <a:buChar char="-"/>
              <a:defRPr/>
            </a:pPr>
            <a:r>
              <a:rPr lang="en-US" sz="1600" i="0" dirty="0">
                <a:solidFill>
                  <a:srgbClr val="101D49"/>
                </a:solidFill>
                <a:latin typeface="Arial" panose="020B0604020202020204" pitchFamily="34" charset="0"/>
                <a:cs typeface="Arial" panose="020B0604020202020204" pitchFamily="34" charset="0"/>
              </a:rPr>
              <a:t>Fractional percentages will be rounded up or down to the nearest whole percentage.</a:t>
            </a:r>
          </a:p>
          <a:p>
            <a:pPr marL="346075" lvl="1" indent="-114300" defTabSz="914377" eaLnBrk="1" fontAlgn="auto" hangingPunct="1">
              <a:buFont typeface="Calibri" pitchFamily="34" charset="0"/>
              <a:buChar char="-"/>
              <a:defRPr/>
            </a:pPr>
            <a:r>
              <a:rPr lang="en-US" sz="1600" i="0" dirty="0">
                <a:solidFill>
                  <a:srgbClr val="101D49"/>
                </a:solidFill>
                <a:latin typeface="Arial" panose="020B0604020202020204" pitchFamily="34" charset="0"/>
                <a:cs typeface="Arial" panose="020B0604020202020204" pitchFamily="34" charset="0"/>
              </a:rPr>
              <a:t>If the Respondent’s commitment percentage is rounded down to 0% for WBE participation the Respondent will receive 0 points. </a:t>
            </a:r>
          </a:p>
          <a:p>
            <a:pPr marL="346075" lvl="1" indent="-114300" defTabSz="914377" eaLnBrk="1" fontAlgn="auto" hangingPunct="1">
              <a:buFont typeface="Calibri" pitchFamily="34" charset="0"/>
              <a:buChar char="-"/>
              <a:defRPr/>
            </a:pPr>
            <a:r>
              <a:rPr lang="en-US" sz="1600" i="0" dirty="0">
                <a:solidFill>
                  <a:srgbClr val="101D49"/>
                </a:solidFill>
                <a:latin typeface="Arial" panose="020B0604020202020204" pitchFamily="34" charset="0"/>
                <a:cs typeface="Arial" panose="020B0604020202020204" pitchFamily="34" charset="0"/>
              </a:rPr>
              <a:t>Submissions of 0% participation will result in a deduction of 1 point.</a:t>
            </a:r>
          </a:p>
          <a:p>
            <a:pPr marL="346075" lvl="1" indent="-114300" defTabSz="914377" eaLnBrk="1" fontAlgn="auto" hangingPunct="1">
              <a:buFont typeface="Calibri" pitchFamily="34" charset="0"/>
              <a:buChar char="-"/>
              <a:defRPr/>
            </a:pPr>
            <a:r>
              <a:rPr lang="en-US" sz="1600" i="0" dirty="0">
                <a:solidFill>
                  <a:srgbClr val="101D49"/>
                </a:solidFill>
                <a:latin typeface="Arial" panose="020B0604020202020204" pitchFamily="34" charset="0"/>
                <a:cs typeface="Arial" panose="020B0604020202020204" pitchFamily="34" charset="0"/>
              </a:rPr>
              <a:t>The highest submission which exceeds the goal (“exceeds” defined as a commitment percentage that is equal to or greater than 12% </a:t>
            </a:r>
            <a:r>
              <a:rPr lang="en-US" sz="1600" i="0" u="sng" dirty="0">
                <a:solidFill>
                  <a:srgbClr val="101D49"/>
                </a:solidFill>
                <a:latin typeface="Arial" panose="020B0604020202020204" pitchFamily="34" charset="0"/>
                <a:cs typeface="Arial" panose="020B0604020202020204" pitchFamily="34" charset="0"/>
              </a:rPr>
              <a:t>before rounding</a:t>
            </a:r>
            <a:r>
              <a:rPr lang="en-US" sz="1600" i="0" dirty="0">
                <a:solidFill>
                  <a:srgbClr val="101D49"/>
                </a:solidFill>
                <a:latin typeface="Arial" panose="020B0604020202020204" pitchFamily="34" charset="0"/>
                <a:cs typeface="Arial" panose="020B0604020202020204" pitchFamily="34" charset="0"/>
              </a:rPr>
              <a:t>) in each category will receive 6 points (5 points plus 1 bonus point). In case of a tie both firms will receive 6 points.</a:t>
            </a:r>
          </a:p>
          <a:p>
            <a:endParaRPr lang="en-US" dirty="0"/>
          </a:p>
        </p:txBody>
      </p:sp>
      <p:pic>
        <p:nvPicPr>
          <p:cNvPr id="5" name="Picture 4">
            <a:extLst>
              <a:ext uri="{FF2B5EF4-FFF2-40B4-BE49-F238E27FC236}">
                <a16:creationId xmlns:a16="http://schemas.microsoft.com/office/drawing/2014/main" id="{DCAE7036-DEE7-4BC8-ABF3-0D57C896392C}"/>
              </a:ext>
            </a:extLst>
          </p:cNvPr>
          <p:cNvPicPr>
            <a:picLocks noChangeAspect="1"/>
          </p:cNvPicPr>
          <p:nvPr/>
        </p:nvPicPr>
        <p:blipFill>
          <a:blip r:embed="rId2"/>
          <a:stretch>
            <a:fillRect/>
          </a:stretch>
        </p:blipFill>
        <p:spPr>
          <a:xfrm>
            <a:off x="1811181" y="2599919"/>
            <a:ext cx="6206266" cy="560881"/>
          </a:xfrm>
          <a:prstGeom prst="rect">
            <a:avLst/>
          </a:prstGeom>
        </p:spPr>
      </p:pic>
    </p:spTree>
    <p:extLst>
      <p:ext uri="{BB962C8B-B14F-4D97-AF65-F5344CB8AC3E}">
        <p14:creationId xmlns:p14="http://schemas.microsoft.com/office/powerpoint/2010/main" val="37571836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2"/>
          </p:nvPr>
        </p:nvSpPr>
        <p:spPr>
          <a:xfrm>
            <a:off x="1371600" y="1932274"/>
            <a:ext cx="4443984" cy="3569372"/>
          </a:xfrm>
        </p:spPr>
        <p:txBody>
          <a:bodyPr>
            <a:noAutofit/>
          </a:bodyPr>
          <a:lstStyle/>
          <a:p>
            <a:pPr>
              <a:spcBef>
                <a:spcPts val="0"/>
              </a:spcBef>
            </a:pPr>
            <a:r>
              <a:rPr lang="en-US" sz="1800" dirty="0">
                <a:solidFill>
                  <a:srgbClr val="101D49"/>
                </a:solidFill>
                <a:latin typeface="Arial" panose="020B0604020202020204" pitchFamily="34" charset="0"/>
                <a:cs typeface="Arial" panose="020B0604020202020204" pitchFamily="34" charset="0"/>
              </a:rPr>
              <a:t>General Information</a:t>
            </a:r>
          </a:p>
          <a:p>
            <a:pPr>
              <a:spcBef>
                <a:spcPts val="0"/>
              </a:spcBef>
            </a:pPr>
            <a:r>
              <a:rPr lang="en-US" sz="1800" dirty="0">
                <a:solidFill>
                  <a:srgbClr val="101D49"/>
                </a:solidFill>
                <a:latin typeface="Arial" panose="020B0604020202020204" pitchFamily="34" charset="0"/>
                <a:cs typeface="Arial" panose="020B0604020202020204" pitchFamily="34" charset="0"/>
              </a:rPr>
              <a:t>Purpose of RFP and Background</a:t>
            </a:r>
          </a:p>
          <a:p>
            <a:pPr>
              <a:spcBef>
                <a:spcPts val="0"/>
              </a:spcBef>
            </a:pPr>
            <a:r>
              <a:rPr lang="en-US" sz="1800" dirty="0">
                <a:solidFill>
                  <a:srgbClr val="101D49"/>
                </a:solidFill>
                <a:latin typeface="Arial" panose="020B0604020202020204" pitchFamily="34" charset="0"/>
                <a:cs typeface="Arial" panose="020B0604020202020204" pitchFamily="34" charset="0"/>
              </a:rPr>
              <a:t>Scope of Work</a:t>
            </a:r>
          </a:p>
          <a:p>
            <a:pPr>
              <a:spcBef>
                <a:spcPts val="0"/>
              </a:spcBef>
            </a:pPr>
            <a:r>
              <a:rPr lang="en-US" sz="1800" dirty="0">
                <a:solidFill>
                  <a:srgbClr val="101D49"/>
                </a:solidFill>
                <a:latin typeface="Arial" panose="020B0604020202020204" pitchFamily="34" charset="0"/>
                <a:cs typeface="Arial" panose="020B0604020202020204" pitchFamily="34" charset="0"/>
              </a:rPr>
              <a:t>Term of Contract</a:t>
            </a:r>
          </a:p>
          <a:p>
            <a:pPr>
              <a:spcBef>
                <a:spcPts val="0"/>
              </a:spcBef>
            </a:pPr>
            <a:r>
              <a:rPr lang="en-US" sz="1800" dirty="0">
                <a:solidFill>
                  <a:srgbClr val="101D49"/>
                </a:solidFill>
                <a:latin typeface="Arial" panose="020B0604020202020204" pitchFamily="34" charset="0"/>
                <a:cs typeface="Arial" panose="020B0604020202020204" pitchFamily="34" charset="0"/>
              </a:rPr>
              <a:t>Key Dates</a:t>
            </a:r>
          </a:p>
          <a:p>
            <a:pPr>
              <a:spcBef>
                <a:spcPts val="0"/>
              </a:spcBef>
            </a:pPr>
            <a:r>
              <a:rPr lang="en-US" sz="1800" dirty="0">
                <a:solidFill>
                  <a:srgbClr val="101D49"/>
                </a:solidFill>
                <a:latin typeface="Arial" panose="020B0604020202020204" pitchFamily="34" charset="0"/>
                <a:cs typeface="Arial" panose="020B0604020202020204" pitchFamily="34" charset="0"/>
              </a:rPr>
              <a:t>Proposal Preparation</a:t>
            </a:r>
          </a:p>
          <a:p>
            <a:pPr lvl="1">
              <a:spcBef>
                <a:spcPts val="0"/>
              </a:spcBef>
            </a:pPr>
            <a:r>
              <a:rPr lang="en-US" sz="1800" dirty="0">
                <a:solidFill>
                  <a:srgbClr val="101D49"/>
                </a:solidFill>
                <a:latin typeface="Arial" panose="020B0604020202020204" pitchFamily="34" charset="0"/>
                <a:cs typeface="Arial" panose="020B0604020202020204" pitchFamily="34" charset="0"/>
              </a:rPr>
              <a:t>Executive Summary</a:t>
            </a:r>
          </a:p>
          <a:p>
            <a:pPr lvl="1">
              <a:spcBef>
                <a:spcPts val="0"/>
              </a:spcBef>
            </a:pPr>
            <a:r>
              <a:rPr lang="en-US" sz="1800" dirty="0">
                <a:solidFill>
                  <a:srgbClr val="101D49"/>
                </a:solidFill>
                <a:latin typeface="Arial" panose="020B0604020202020204" pitchFamily="34" charset="0"/>
                <a:cs typeface="Arial" panose="020B0604020202020204" pitchFamily="34" charset="0"/>
              </a:rPr>
              <a:t>Attestation Form</a:t>
            </a:r>
          </a:p>
          <a:p>
            <a:pPr lvl="1">
              <a:spcBef>
                <a:spcPts val="0"/>
              </a:spcBef>
            </a:pPr>
            <a:r>
              <a:rPr lang="en-US" sz="1800" dirty="0">
                <a:solidFill>
                  <a:srgbClr val="101D49"/>
                </a:solidFill>
                <a:latin typeface="Arial" panose="020B0604020202020204" pitchFamily="34" charset="0"/>
                <a:cs typeface="Arial" panose="020B0604020202020204" pitchFamily="34" charset="0"/>
              </a:rPr>
              <a:t>Buy IN &amp; IN Economic Impact</a:t>
            </a:r>
          </a:p>
          <a:p>
            <a:pPr lvl="1">
              <a:spcBef>
                <a:spcPts val="0"/>
              </a:spcBef>
            </a:pPr>
            <a:r>
              <a:rPr lang="en-US" sz="1800" dirty="0">
                <a:solidFill>
                  <a:srgbClr val="101D49"/>
                </a:solidFill>
                <a:latin typeface="Arial" panose="020B0604020202020204" pitchFamily="34" charset="0"/>
                <a:cs typeface="Arial" panose="020B0604020202020204" pitchFamily="34" charset="0"/>
              </a:rPr>
              <a:t>Business Proposal</a:t>
            </a:r>
          </a:p>
          <a:p>
            <a:pPr lvl="1">
              <a:spcBef>
                <a:spcPts val="0"/>
              </a:spcBef>
            </a:pPr>
            <a:r>
              <a:rPr lang="en-US" sz="1800" dirty="0">
                <a:solidFill>
                  <a:srgbClr val="101D49"/>
                </a:solidFill>
                <a:latin typeface="Arial" panose="020B0604020202020204" pitchFamily="34" charset="0"/>
                <a:cs typeface="Arial" panose="020B0604020202020204" pitchFamily="34" charset="0"/>
              </a:rPr>
              <a:t>Technical Proposal</a:t>
            </a:r>
          </a:p>
          <a:p>
            <a:pPr lvl="1">
              <a:spcBef>
                <a:spcPts val="0"/>
              </a:spcBef>
            </a:pPr>
            <a:r>
              <a:rPr lang="en-US" sz="1800" dirty="0">
                <a:solidFill>
                  <a:srgbClr val="101D49"/>
                </a:solidFill>
                <a:latin typeface="Arial" panose="020B0604020202020204" pitchFamily="34" charset="0"/>
                <a:cs typeface="Arial" panose="020B0604020202020204" pitchFamily="34" charset="0"/>
              </a:rPr>
              <a:t>Cost Proposal</a:t>
            </a:r>
          </a:p>
          <a:p>
            <a:pPr lvl="1">
              <a:spcBef>
                <a:spcPts val="0"/>
              </a:spcBef>
            </a:pPr>
            <a:r>
              <a:rPr lang="en-US" sz="1800" dirty="0">
                <a:solidFill>
                  <a:srgbClr val="101D49"/>
                </a:solidFill>
                <a:latin typeface="Arial" panose="020B0604020202020204" pitchFamily="34" charset="0"/>
                <a:cs typeface="Arial" panose="020B0604020202020204" pitchFamily="34" charset="0"/>
              </a:rPr>
              <a:t>Confidential Information</a:t>
            </a:r>
          </a:p>
        </p:txBody>
      </p:sp>
      <p:sp>
        <p:nvSpPr>
          <p:cNvPr id="9" name="Content Placeholder 8"/>
          <p:cNvSpPr>
            <a:spLocks noGrp="1"/>
          </p:cNvSpPr>
          <p:nvPr>
            <p:ph sz="quarter" idx="4"/>
          </p:nvPr>
        </p:nvSpPr>
        <p:spPr>
          <a:xfrm>
            <a:off x="6528816" y="1932274"/>
            <a:ext cx="4443984" cy="3689688"/>
          </a:xfrm>
        </p:spPr>
        <p:txBody>
          <a:bodyPr>
            <a:normAutofit/>
          </a:bodyPr>
          <a:lstStyle/>
          <a:p>
            <a:pPr lvl="0">
              <a:spcBef>
                <a:spcPts val="0"/>
              </a:spcBef>
            </a:pPr>
            <a:r>
              <a:rPr lang="en-US" sz="1800" dirty="0">
                <a:solidFill>
                  <a:srgbClr val="101D49"/>
                </a:solidFill>
                <a:latin typeface="Arial" panose="020B0604020202020204" pitchFamily="34" charset="0"/>
                <a:cs typeface="Arial" panose="020B0604020202020204" pitchFamily="34" charset="0"/>
              </a:rPr>
              <a:t>Evaluation Criteria</a:t>
            </a:r>
          </a:p>
          <a:p>
            <a:pPr lvl="0">
              <a:spcBef>
                <a:spcPts val="0"/>
              </a:spcBef>
            </a:pPr>
            <a:r>
              <a:rPr lang="en-US" sz="1800" dirty="0">
                <a:solidFill>
                  <a:srgbClr val="101D49"/>
                </a:solidFill>
                <a:latin typeface="Arial" panose="020B0604020202020204" pitchFamily="34" charset="0"/>
                <a:cs typeface="Arial" panose="020B0604020202020204" pitchFamily="34" charset="0"/>
              </a:rPr>
              <a:t>Minority and Women’s Business Enterprises (M/WBE)</a:t>
            </a:r>
          </a:p>
          <a:p>
            <a:pPr lvl="0">
              <a:spcBef>
                <a:spcPts val="0"/>
              </a:spcBef>
            </a:pPr>
            <a:r>
              <a:rPr lang="en-US" sz="1800" dirty="0">
                <a:solidFill>
                  <a:srgbClr val="101D49"/>
                </a:solidFill>
                <a:latin typeface="Arial" panose="020B0604020202020204" pitchFamily="34" charset="0"/>
                <a:cs typeface="Arial" panose="020B0604020202020204" pitchFamily="34" charset="0"/>
              </a:rPr>
              <a:t>Indiana Veteran Owned Small Business (IVOSB)</a:t>
            </a:r>
          </a:p>
          <a:p>
            <a:pPr lvl="0">
              <a:spcBef>
                <a:spcPts val="0"/>
              </a:spcBef>
            </a:pPr>
            <a:r>
              <a:rPr lang="en-US" sz="1800" dirty="0">
                <a:solidFill>
                  <a:srgbClr val="101D49"/>
                </a:solidFill>
                <a:latin typeface="Arial" panose="020B0604020202020204" pitchFamily="34" charset="0"/>
                <a:cs typeface="Arial" panose="020B0604020202020204" pitchFamily="34" charset="0"/>
              </a:rPr>
              <a:t>Optional Forms/Documents</a:t>
            </a:r>
          </a:p>
          <a:p>
            <a:pPr lvl="0">
              <a:spcBef>
                <a:spcPts val="0"/>
              </a:spcBef>
            </a:pPr>
            <a:r>
              <a:rPr lang="en-US" sz="1800" dirty="0">
                <a:solidFill>
                  <a:srgbClr val="101D49"/>
                </a:solidFill>
                <a:latin typeface="Arial" panose="020B0604020202020204" pitchFamily="34" charset="0"/>
                <a:cs typeface="Arial" panose="020B0604020202020204" pitchFamily="34" charset="0"/>
              </a:rPr>
              <a:t>Required Forms/Documents</a:t>
            </a:r>
          </a:p>
          <a:p>
            <a:pPr lvl="0">
              <a:spcBef>
                <a:spcPts val="0"/>
              </a:spcBef>
            </a:pPr>
            <a:r>
              <a:rPr lang="en-US" sz="1800" dirty="0">
                <a:solidFill>
                  <a:srgbClr val="101D49"/>
                </a:solidFill>
                <a:latin typeface="Arial" panose="020B0604020202020204" pitchFamily="34" charset="0"/>
                <a:cs typeface="Arial" panose="020B0604020202020204" pitchFamily="34" charset="0"/>
              </a:rPr>
              <a:t>Submission Requirements</a:t>
            </a:r>
          </a:p>
          <a:p>
            <a:pPr>
              <a:spcBef>
                <a:spcPts val="0"/>
              </a:spcBef>
            </a:pPr>
            <a:r>
              <a:rPr lang="en-US" sz="1800" dirty="0">
                <a:solidFill>
                  <a:srgbClr val="101D49"/>
                </a:solidFill>
                <a:latin typeface="Arial" panose="020B0604020202020204" pitchFamily="34" charset="0"/>
                <a:cs typeface="Arial" panose="020B0604020202020204" pitchFamily="34" charset="0"/>
              </a:rPr>
              <a:t>Additional Information</a:t>
            </a:r>
          </a:p>
          <a:p>
            <a:pPr lvl="0">
              <a:spcBef>
                <a:spcPts val="0"/>
              </a:spcBef>
            </a:pPr>
            <a:r>
              <a:rPr lang="en-US" sz="1800" dirty="0">
                <a:solidFill>
                  <a:srgbClr val="101D49"/>
                </a:solidFill>
                <a:latin typeface="Arial" panose="020B0604020202020204" pitchFamily="34" charset="0"/>
                <a:cs typeface="Arial" panose="020B0604020202020204" pitchFamily="34" charset="0"/>
              </a:rPr>
              <a:t>Questions</a:t>
            </a:r>
          </a:p>
        </p:txBody>
      </p:sp>
      <p:sp>
        <p:nvSpPr>
          <p:cNvPr id="5" name="Title 4"/>
          <p:cNvSpPr>
            <a:spLocks noGrp="1"/>
          </p:cNvSpPr>
          <p:nvPr>
            <p:ph type="title"/>
          </p:nvPr>
        </p:nvSpPr>
        <p:spPr>
          <a:xfrm>
            <a:off x="1371600" y="765606"/>
            <a:ext cx="9601200" cy="829157"/>
          </a:xfrm>
        </p:spPr>
        <p:txBody>
          <a:bodyPr/>
          <a:lstStyle/>
          <a:p>
            <a:r>
              <a:rPr lang="en-US" sz="4000" dirty="0"/>
              <a:t>Agenda</a:t>
            </a:r>
          </a:p>
        </p:txBody>
      </p:sp>
    </p:spTree>
    <p:extLst>
      <p:ext uri="{BB962C8B-B14F-4D97-AF65-F5344CB8AC3E}">
        <p14:creationId xmlns:p14="http://schemas.microsoft.com/office/powerpoint/2010/main" val="35961262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Garamond" panose="02020404030301010803" pitchFamily="18" charset="0"/>
              </a:rPr>
              <a:t>Indiana Veteran Owned Small Business</a:t>
            </a:r>
          </a:p>
        </p:txBody>
      </p:sp>
      <p:sp>
        <p:nvSpPr>
          <p:cNvPr id="6" name="Content Placeholder 5"/>
          <p:cNvSpPr>
            <a:spLocks noGrp="1"/>
          </p:cNvSpPr>
          <p:nvPr>
            <p:ph idx="1"/>
          </p:nvPr>
        </p:nvSpPr>
        <p:spPr>
          <a:xfrm>
            <a:off x="1371600" y="2286004"/>
            <a:ext cx="9601200" cy="3597438"/>
          </a:xfrm>
        </p:spPr>
        <p:txBody>
          <a:bodyPr>
            <a:normAutofit/>
          </a:bodyPr>
          <a:lstStyle/>
          <a:p>
            <a:pPr marL="0" indent="0">
              <a:buNone/>
            </a:pPr>
            <a:r>
              <a:rPr lang="en-US" altLang="en-US" sz="2200" b="1" dirty="0">
                <a:solidFill>
                  <a:srgbClr val="101D49"/>
                </a:solidFill>
                <a:latin typeface="Arial" panose="020B0604020202020204" pitchFamily="34" charset="0"/>
                <a:cs typeface="Arial" panose="020B0604020202020204" pitchFamily="34" charset="0"/>
              </a:rPr>
              <a:t>Contact Information</a:t>
            </a:r>
          </a:p>
          <a:p>
            <a:pPr lvl="1"/>
            <a:r>
              <a:rPr lang="en-US" altLang="en-US" sz="2200" i="0" dirty="0">
                <a:solidFill>
                  <a:srgbClr val="101D49"/>
                </a:solidFill>
                <a:latin typeface="Arial" panose="020B0604020202020204" pitchFamily="34" charset="0"/>
                <a:cs typeface="Arial" panose="020B0604020202020204" pitchFamily="34" charset="0"/>
              </a:rPr>
              <a:t>Phone: 317-232-3061</a:t>
            </a:r>
          </a:p>
          <a:p>
            <a:pPr lvl="1"/>
            <a:r>
              <a:rPr lang="en-US" altLang="en-US" sz="2200" i="0" dirty="0">
                <a:solidFill>
                  <a:srgbClr val="101D49"/>
                </a:solidFill>
                <a:latin typeface="Arial" panose="020B0604020202020204" pitchFamily="34" charset="0"/>
                <a:cs typeface="Arial" panose="020B0604020202020204" pitchFamily="34" charset="0"/>
              </a:rPr>
              <a:t>E-mail</a:t>
            </a:r>
            <a:r>
              <a:rPr lang="en-US" altLang="en-US" sz="2200" b="1" i="0" dirty="0">
                <a:solidFill>
                  <a:srgbClr val="101D49"/>
                </a:solidFill>
                <a:latin typeface="Arial" panose="020B0604020202020204" pitchFamily="34" charset="0"/>
                <a:cs typeface="Arial" panose="020B0604020202020204" pitchFamily="34" charset="0"/>
              </a:rPr>
              <a:t>:</a:t>
            </a:r>
            <a:r>
              <a:rPr lang="en-US" altLang="en-US" sz="2200" i="0" dirty="0">
                <a:solidFill>
                  <a:srgbClr val="101D49"/>
                </a:solidFill>
                <a:latin typeface="Arial" panose="020B0604020202020204" pitchFamily="34" charset="0"/>
                <a:cs typeface="Arial" panose="020B0604020202020204" pitchFamily="34" charset="0"/>
              </a:rPr>
              <a:t> </a:t>
            </a:r>
            <a:r>
              <a:rPr lang="en-US" altLang="en-US" sz="2200" i="0" dirty="0">
                <a:latin typeface="Arial" panose="020B0604020202020204" pitchFamily="34" charset="0"/>
                <a:cs typeface="Arial" panose="020B0604020202020204" pitchFamily="34" charset="0"/>
                <a:hlinkClick r:id="rId2"/>
              </a:rPr>
              <a:t>Indianaveteranspreference@idoa.in.gov</a:t>
            </a:r>
            <a:endParaRPr lang="en-US" altLang="en-US" sz="2200" i="0" dirty="0">
              <a:latin typeface="Arial" panose="020B0604020202020204" pitchFamily="34" charset="0"/>
              <a:cs typeface="Arial" panose="020B0604020202020204" pitchFamily="34" charset="0"/>
            </a:endParaRPr>
          </a:p>
          <a:p>
            <a:pPr lvl="1"/>
            <a:r>
              <a:rPr lang="en-US" altLang="en-US" sz="2200" i="0" dirty="0">
                <a:solidFill>
                  <a:srgbClr val="101D49"/>
                </a:solidFill>
                <a:latin typeface="Arial" panose="020B0604020202020204" pitchFamily="34" charset="0"/>
                <a:cs typeface="Arial" panose="020B0604020202020204" pitchFamily="34" charset="0"/>
              </a:rPr>
              <a:t>Web: </a:t>
            </a:r>
            <a:r>
              <a:rPr lang="en-US" altLang="en-US" sz="2200" i="0" dirty="0">
                <a:latin typeface="Arial" panose="020B0604020202020204" pitchFamily="34" charset="0"/>
                <a:cs typeface="Arial" panose="020B0604020202020204" pitchFamily="34" charset="0"/>
                <a:hlinkClick r:id="rId3"/>
              </a:rPr>
              <a:t>www.in.gov/idoa/2862.htm </a:t>
            </a:r>
            <a:endParaRPr lang="en-US" altLang="en-US" sz="2200" i="0" dirty="0">
              <a:solidFill>
                <a:srgbClr val="101D49"/>
              </a:solidFill>
              <a:latin typeface="Arial" panose="020B0604020202020204" pitchFamily="34" charset="0"/>
              <a:cs typeface="Arial" panose="020B0604020202020204" pitchFamily="34" charset="0"/>
            </a:endParaRPr>
          </a:p>
          <a:p>
            <a:pPr marL="0" indent="0">
              <a:buNone/>
            </a:pPr>
            <a:r>
              <a:rPr lang="en-US" sz="2200" b="1" dirty="0">
                <a:solidFill>
                  <a:srgbClr val="101D49"/>
                </a:solidFill>
                <a:latin typeface="Arial" panose="020B0604020202020204" pitchFamily="34" charset="0"/>
                <a:cs typeface="Arial" panose="020B0604020202020204" pitchFamily="34" charset="0"/>
              </a:rPr>
              <a:t>Complete Attachment A1, IVOSB Form</a:t>
            </a:r>
          </a:p>
          <a:p>
            <a:pPr lvl="1"/>
            <a:r>
              <a:rPr lang="en-US" sz="2200" i="0" dirty="0">
                <a:solidFill>
                  <a:srgbClr val="101D49"/>
                </a:solidFill>
                <a:latin typeface="Arial" panose="020B0604020202020204" pitchFamily="34" charset="0"/>
                <a:cs typeface="Arial" panose="020B0604020202020204" pitchFamily="34" charset="0"/>
              </a:rPr>
              <a:t>Include sub-contractor letters of commitment</a:t>
            </a:r>
          </a:p>
          <a:p>
            <a:pPr marL="0" indent="0">
              <a:buNone/>
            </a:pPr>
            <a:r>
              <a:rPr lang="en-US" sz="2200" b="1" dirty="0">
                <a:solidFill>
                  <a:srgbClr val="101D49"/>
                </a:solidFill>
                <a:latin typeface="Arial" panose="020B0604020202020204" pitchFamily="34" charset="0"/>
                <a:cs typeface="Arial" panose="020B0604020202020204" pitchFamily="34" charset="0"/>
              </a:rPr>
              <a:t>Goals for Proposal</a:t>
            </a:r>
          </a:p>
          <a:p>
            <a:pPr lvl="1"/>
            <a:r>
              <a:rPr lang="en-US" sz="2200" i="0" dirty="0">
                <a:solidFill>
                  <a:srgbClr val="101D49"/>
                </a:solidFill>
                <a:latin typeface="Arial" panose="020B0604020202020204" pitchFamily="34" charset="0"/>
                <a:cs typeface="Arial" panose="020B0604020202020204" pitchFamily="34" charset="0"/>
              </a:rPr>
              <a:t>3% Veteran Owned Small Business</a:t>
            </a:r>
          </a:p>
          <a:p>
            <a:endParaRPr lang="en-US" dirty="0"/>
          </a:p>
        </p:txBody>
      </p:sp>
    </p:spTree>
    <p:extLst>
      <p:ext uri="{BB962C8B-B14F-4D97-AF65-F5344CB8AC3E}">
        <p14:creationId xmlns:p14="http://schemas.microsoft.com/office/powerpoint/2010/main" val="26076805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1881FCF5-640A-4905-87FC-EFEDFB3A7158}"/>
              </a:ext>
            </a:extLst>
          </p:cNvPr>
          <p:cNvPicPr>
            <a:picLocks noGrp="1" noChangeAspect="1"/>
          </p:cNvPicPr>
          <p:nvPr>
            <p:ph idx="1"/>
          </p:nvPr>
        </p:nvPicPr>
        <p:blipFill>
          <a:blip r:embed="rId2"/>
          <a:stretch>
            <a:fillRect/>
          </a:stretch>
        </p:blipFill>
        <p:spPr>
          <a:xfrm>
            <a:off x="3902927" y="446049"/>
            <a:ext cx="5107258" cy="5999355"/>
          </a:xfrm>
          <a:prstGeom prst="rect">
            <a:avLst/>
          </a:prstGeom>
        </p:spPr>
      </p:pic>
      <p:sp>
        <p:nvSpPr>
          <p:cNvPr id="2" name="TextBox 1">
            <a:extLst>
              <a:ext uri="{FF2B5EF4-FFF2-40B4-BE49-F238E27FC236}">
                <a16:creationId xmlns:a16="http://schemas.microsoft.com/office/drawing/2014/main" id="{7ECF7E12-32A7-4806-895C-1AE66A201DD6}"/>
              </a:ext>
            </a:extLst>
          </p:cNvPr>
          <p:cNvSpPr txBox="1"/>
          <p:nvPr/>
        </p:nvSpPr>
        <p:spPr>
          <a:xfrm>
            <a:off x="1716257" y="3165231"/>
            <a:ext cx="2186669"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0000"/>
                </a:solidFill>
                <a:effectLst/>
                <a:uLnTx/>
                <a:uFillTx/>
                <a:latin typeface="Franklin Gothic Book" panose="020B0503020102020204"/>
                <a:ea typeface="+mn-ea"/>
                <a:cs typeface="+mn-cs"/>
              </a:rPr>
              <a:t>Please carefully review the information in this box</a:t>
            </a:r>
          </a:p>
        </p:txBody>
      </p:sp>
      <p:cxnSp>
        <p:nvCxnSpPr>
          <p:cNvPr id="4" name="Straight Arrow Connector 3">
            <a:extLst>
              <a:ext uri="{FF2B5EF4-FFF2-40B4-BE49-F238E27FC236}">
                <a16:creationId xmlns:a16="http://schemas.microsoft.com/office/drawing/2014/main" id="{65CAA5FA-E585-420B-94D8-3D2482205975}"/>
              </a:ext>
            </a:extLst>
          </p:cNvPr>
          <p:cNvCxnSpPr>
            <a:cxnSpLocks/>
          </p:cNvCxnSpPr>
          <p:nvPr/>
        </p:nvCxnSpPr>
        <p:spPr>
          <a:xfrm>
            <a:off x="2813538" y="4121834"/>
            <a:ext cx="1280160"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4508633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Garamond" panose="02020404030301010803" pitchFamily="18" charset="0"/>
              </a:rPr>
              <a:t>Indiana Veteran Owned Small Business</a:t>
            </a:r>
          </a:p>
        </p:txBody>
      </p:sp>
      <p:sp>
        <p:nvSpPr>
          <p:cNvPr id="6" name="Content Placeholder 5"/>
          <p:cNvSpPr>
            <a:spLocks noGrp="1"/>
          </p:cNvSpPr>
          <p:nvPr>
            <p:ph idx="1"/>
          </p:nvPr>
        </p:nvSpPr>
        <p:spPr/>
        <p:txBody>
          <a:bodyPr>
            <a:normAutofit fontScale="92500" lnSpcReduction="20000"/>
          </a:bodyPr>
          <a:lstStyle/>
          <a:p>
            <a:pPr marL="0" indent="0">
              <a:buNone/>
            </a:pPr>
            <a:r>
              <a:rPr lang="en-US" b="1" dirty="0">
                <a:solidFill>
                  <a:srgbClr val="101D49"/>
                </a:solidFill>
                <a:latin typeface="Arial" panose="020B0604020202020204" pitchFamily="34" charset="0"/>
                <a:cs typeface="Arial" panose="020B0604020202020204" pitchFamily="34" charset="0"/>
              </a:rPr>
              <a:t>Prime contractors should note the following:</a:t>
            </a:r>
          </a:p>
          <a:p>
            <a:r>
              <a:rPr lang="en-US" dirty="0">
                <a:solidFill>
                  <a:srgbClr val="101D49"/>
                </a:solidFill>
                <a:latin typeface="Arial" panose="020B0604020202020204" pitchFamily="34" charset="0"/>
                <a:cs typeface="Arial" panose="020B0604020202020204" pitchFamily="34" charset="0"/>
              </a:rPr>
              <a:t>Pursuant to 25 IAC 9-4-1(c), a Prime Contractor who is an IVOSB can use their own workforce to count toward the goal.</a:t>
            </a:r>
          </a:p>
          <a:p>
            <a:r>
              <a:rPr lang="en-US" dirty="0">
                <a:solidFill>
                  <a:srgbClr val="101D49"/>
                </a:solidFill>
                <a:latin typeface="Arial" panose="020B0604020202020204" pitchFamily="34" charset="0"/>
                <a:cs typeface="Arial" panose="020B0604020202020204" pitchFamily="34" charset="0"/>
              </a:rPr>
              <a:t>IVOSB must have a Bidder ID (see section 2.3.8 - Department of Administration, Procurement Division).</a:t>
            </a:r>
          </a:p>
          <a:p>
            <a:r>
              <a:rPr lang="en-US" dirty="0">
                <a:solidFill>
                  <a:srgbClr val="101D49"/>
                </a:solidFill>
                <a:latin typeface="Arial" panose="020B0604020202020204" pitchFamily="34" charset="0"/>
                <a:cs typeface="Arial" panose="020B0604020202020204" pitchFamily="34" charset="0"/>
              </a:rPr>
              <a:t>Prime contractor and/or subcontractors’ Certification Letter(s), provided by IDOA or Federal Center for Veterans Business Enterprise (VA OSDBU), must accompany the proposal to show current status of certification.</a:t>
            </a:r>
          </a:p>
          <a:p>
            <a:r>
              <a:rPr lang="en-US" dirty="0">
                <a:solidFill>
                  <a:srgbClr val="101D49"/>
                </a:solidFill>
                <a:latin typeface="Arial" panose="020B0604020202020204" pitchFamily="34" charset="0"/>
                <a:cs typeface="Arial" panose="020B0604020202020204" pitchFamily="34" charset="0"/>
              </a:rPr>
              <a:t>Each firm may only serve as one classification – MBE, WBE, or IVOSB (see sections 1.21 and 1.22).</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69911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Garamond" panose="02020404030301010803" pitchFamily="18" charset="0"/>
              </a:rPr>
              <a:t>Indiana Veteran Owned Small Business</a:t>
            </a:r>
          </a:p>
        </p:txBody>
      </p:sp>
      <p:sp>
        <p:nvSpPr>
          <p:cNvPr id="6" name="Content Placeholder 5"/>
          <p:cNvSpPr>
            <a:spLocks noGrp="1"/>
          </p:cNvSpPr>
          <p:nvPr>
            <p:ph idx="1"/>
          </p:nvPr>
        </p:nvSpPr>
        <p:spPr/>
        <p:txBody>
          <a:bodyPr>
            <a:normAutofit lnSpcReduction="10000"/>
          </a:bodyPr>
          <a:lstStyle/>
          <a:p>
            <a:pPr marL="0" indent="0">
              <a:lnSpc>
                <a:spcPct val="110000"/>
              </a:lnSpc>
              <a:buNone/>
              <a:defRPr/>
            </a:pPr>
            <a:r>
              <a:rPr lang="en-US" b="1" dirty="0">
                <a:solidFill>
                  <a:srgbClr val="101D49"/>
                </a:solidFill>
                <a:latin typeface="Arial" panose="020B0604020202020204" pitchFamily="34" charset="0"/>
                <a:cs typeface="Arial" panose="020B0604020202020204" pitchFamily="34" charset="0"/>
              </a:rPr>
              <a:t>Prime contractors must ensure that the proposed subcontractors meet the following criteria:</a:t>
            </a:r>
          </a:p>
          <a:p>
            <a:r>
              <a:rPr lang="en-US" dirty="0">
                <a:solidFill>
                  <a:srgbClr val="101D49"/>
                </a:solidFill>
                <a:latin typeface="Arial" panose="020B0604020202020204" pitchFamily="34" charset="0"/>
                <a:cs typeface="Arial" panose="020B0604020202020204" pitchFamily="34" charset="0"/>
              </a:rPr>
              <a:t>Must be listed on </a:t>
            </a:r>
            <a:r>
              <a:rPr lang="en-US" u="sng" dirty="0">
                <a:latin typeface="Arial" panose="020B0604020202020204" pitchFamily="34" charset="0"/>
                <a:cs typeface="Arial" panose="020B0604020202020204" pitchFamily="34" charset="0"/>
                <a:hlinkClick r:id="rId2" tooltip="VA OSDBU"/>
              </a:rPr>
              <a:t>VA OSDBU</a:t>
            </a:r>
            <a:r>
              <a:rPr lang="en-US" dirty="0">
                <a:latin typeface="Arial" panose="020B0604020202020204" pitchFamily="34" charset="0"/>
                <a:cs typeface="Arial" panose="020B0604020202020204" pitchFamily="34" charset="0"/>
              </a:rPr>
              <a:t> </a:t>
            </a:r>
            <a:r>
              <a:rPr lang="en-US" dirty="0">
                <a:solidFill>
                  <a:srgbClr val="101D49"/>
                </a:solidFill>
                <a:latin typeface="Arial" panose="020B0604020202020204" pitchFamily="34" charset="0"/>
                <a:cs typeface="Arial" panose="020B0604020202020204" pitchFamily="34" charset="0"/>
              </a:rPr>
              <a:t>registry or listed on the IDOA Directory of Certified Firms, </a:t>
            </a:r>
            <a:r>
              <a:rPr lang="en-US" b="1" dirty="0">
                <a:solidFill>
                  <a:srgbClr val="101D49"/>
                </a:solidFill>
                <a:latin typeface="Arial" panose="020B0604020202020204" pitchFamily="34" charset="0"/>
                <a:cs typeface="Arial" panose="020B0604020202020204" pitchFamily="34" charset="0"/>
              </a:rPr>
              <a:t>on or before </a:t>
            </a:r>
            <a:r>
              <a:rPr lang="en-US" dirty="0">
                <a:solidFill>
                  <a:srgbClr val="101D49"/>
                </a:solidFill>
                <a:latin typeface="Arial" panose="020B0604020202020204" pitchFamily="34" charset="0"/>
                <a:cs typeface="Arial" panose="020B0604020202020204" pitchFamily="34" charset="0"/>
              </a:rPr>
              <a:t>the proposal due date. </a:t>
            </a:r>
          </a:p>
          <a:p>
            <a:r>
              <a:rPr lang="en-US" b="1" dirty="0">
                <a:solidFill>
                  <a:srgbClr val="101D49"/>
                </a:solidFill>
                <a:latin typeface="Arial" panose="020B0604020202020204" pitchFamily="34" charset="0"/>
                <a:cs typeface="Arial" panose="020B0604020202020204" pitchFamily="34" charset="0"/>
              </a:rPr>
              <a:t>Serve a Valuable Scope Contribution (VSC) on the engagement, as confirmed by the State.</a:t>
            </a:r>
          </a:p>
          <a:p>
            <a:r>
              <a:rPr lang="en-US" dirty="0">
                <a:solidFill>
                  <a:srgbClr val="101D49"/>
                </a:solidFill>
                <a:latin typeface="Arial" panose="020B0604020202020204" pitchFamily="34" charset="0"/>
                <a:cs typeface="Arial" panose="020B0604020202020204" pitchFamily="34" charset="0"/>
              </a:rPr>
              <a:t>Provide the goods or services specific to the contract and within the industry area for which it is certified.</a:t>
            </a:r>
          </a:p>
          <a:p>
            <a:endParaRPr lang="en-US" dirty="0">
              <a:solidFill>
                <a:srgbClr val="101D49"/>
              </a:solidFill>
            </a:endParaRPr>
          </a:p>
        </p:txBody>
      </p:sp>
    </p:spTree>
    <p:extLst>
      <p:ext uri="{BB962C8B-B14F-4D97-AF65-F5344CB8AC3E}">
        <p14:creationId xmlns:p14="http://schemas.microsoft.com/office/powerpoint/2010/main" val="6120887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Garamond" panose="02020404030301010803" pitchFamily="18" charset="0"/>
              </a:rPr>
              <a:t>Indiana Veteran Owned Small Business</a:t>
            </a:r>
          </a:p>
        </p:txBody>
      </p:sp>
      <p:sp>
        <p:nvSpPr>
          <p:cNvPr id="7" name="Right Arrow 10">
            <a:extLst>
              <a:ext uri="{FF2B5EF4-FFF2-40B4-BE49-F238E27FC236}">
                <a16:creationId xmlns:a16="http://schemas.microsoft.com/office/drawing/2014/main" id="{833C42D6-1A58-4BBD-B500-84EB060F1DF2}"/>
              </a:ext>
            </a:extLst>
          </p:cNvPr>
          <p:cNvSpPr/>
          <p:nvPr/>
        </p:nvSpPr>
        <p:spPr>
          <a:xfrm>
            <a:off x="1118626" y="3125861"/>
            <a:ext cx="685800" cy="228600"/>
          </a:xfrm>
          <a:prstGeom prst="rightArrow">
            <a:avLst/>
          </a:prstGeom>
          <a:solidFill>
            <a:schemeClr val="tx1"/>
          </a:solidFill>
          <a:ln>
            <a:solidFill>
              <a:schemeClr val="tx1"/>
            </a:solidFill>
          </a:ln>
        </p:spPr>
        <p:style>
          <a:lnRef idx="1">
            <a:schemeClr val="accent4"/>
          </a:lnRef>
          <a:fillRef idx="3">
            <a:schemeClr val="accent4"/>
          </a:fillRef>
          <a:effectRef idx="2">
            <a:schemeClr val="accent4"/>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w="12700">
                <a:solidFill>
                  <a:srgbClr val="191B0E">
                    <a:satMod val="155000"/>
                  </a:srgbClr>
                </a:solidFill>
                <a:prstDash val="solid"/>
              </a:ln>
              <a:solidFill>
                <a:srgbClr val="FF3300"/>
              </a:solidFill>
              <a:effectLst>
                <a:outerShdw blurRad="41275" dist="20320" dir="1800000" algn="tl" rotWithShape="0">
                  <a:srgbClr val="000000">
                    <a:alpha val="40000"/>
                  </a:srgbClr>
                </a:outerShdw>
              </a:effectLst>
              <a:uLnTx/>
              <a:uFillTx/>
              <a:latin typeface="Garamond" pitchFamily="18" charset="0"/>
              <a:ea typeface="+mn-ea"/>
              <a:cs typeface="+mn-cs"/>
            </a:endParaRPr>
          </a:p>
        </p:txBody>
      </p:sp>
      <p:sp>
        <p:nvSpPr>
          <p:cNvPr id="8" name="Right Arrow 10">
            <a:extLst>
              <a:ext uri="{FF2B5EF4-FFF2-40B4-BE49-F238E27FC236}">
                <a16:creationId xmlns:a16="http://schemas.microsoft.com/office/drawing/2014/main" id="{833C42D6-1A58-4BBD-B500-84EB060F1DF2}"/>
              </a:ext>
            </a:extLst>
          </p:cNvPr>
          <p:cNvSpPr/>
          <p:nvPr/>
        </p:nvSpPr>
        <p:spPr>
          <a:xfrm>
            <a:off x="1118626" y="4760571"/>
            <a:ext cx="685800" cy="228600"/>
          </a:xfrm>
          <a:prstGeom prst="rightArrow">
            <a:avLst/>
          </a:prstGeom>
          <a:solidFill>
            <a:schemeClr val="tx1"/>
          </a:solidFill>
          <a:ln>
            <a:solidFill>
              <a:schemeClr val="tx1"/>
            </a:solidFill>
          </a:ln>
        </p:spPr>
        <p:style>
          <a:lnRef idx="1">
            <a:schemeClr val="accent4"/>
          </a:lnRef>
          <a:fillRef idx="3">
            <a:schemeClr val="accent4"/>
          </a:fillRef>
          <a:effectRef idx="2">
            <a:schemeClr val="accent4"/>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w="12700">
                <a:solidFill>
                  <a:srgbClr val="191B0E">
                    <a:satMod val="155000"/>
                  </a:srgbClr>
                </a:solidFill>
                <a:prstDash val="solid"/>
              </a:ln>
              <a:solidFill>
                <a:srgbClr val="FF3300"/>
              </a:solidFill>
              <a:effectLst>
                <a:outerShdw blurRad="41275" dist="20320" dir="1800000" algn="tl" rotWithShape="0">
                  <a:srgbClr val="000000">
                    <a:alpha val="40000"/>
                  </a:srgbClr>
                </a:outerShdw>
              </a:effectLst>
              <a:uLnTx/>
              <a:uFillTx/>
              <a:latin typeface="Garamond" pitchFamily="18" charset="0"/>
              <a:ea typeface="+mn-ea"/>
              <a:cs typeface="+mn-cs"/>
            </a:endParaRPr>
          </a:p>
        </p:txBody>
      </p:sp>
      <p:sp>
        <p:nvSpPr>
          <p:cNvPr id="9" name="Right Arrow 10">
            <a:extLst>
              <a:ext uri="{FF2B5EF4-FFF2-40B4-BE49-F238E27FC236}">
                <a16:creationId xmlns:a16="http://schemas.microsoft.com/office/drawing/2014/main" id="{833C42D6-1A58-4BBD-B500-84EB060F1DF2}"/>
              </a:ext>
            </a:extLst>
          </p:cNvPr>
          <p:cNvSpPr/>
          <p:nvPr/>
        </p:nvSpPr>
        <p:spPr>
          <a:xfrm>
            <a:off x="1118626" y="5184355"/>
            <a:ext cx="685800" cy="228600"/>
          </a:xfrm>
          <a:prstGeom prst="rightArrow">
            <a:avLst/>
          </a:prstGeom>
          <a:solidFill>
            <a:schemeClr val="tx1"/>
          </a:solidFill>
          <a:ln>
            <a:solidFill>
              <a:schemeClr val="tx1"/>
            </a:solidFill>
          </a:ln>
        </p:spPr>
        <p:style>
          <a:lnRef idx="1">
            <a:schemeClr val="accent4"/>
          </a:lnRef>
          <a:fillRef idx="3">
            <a:schemeClr val="accent4"/>
          </a:fillRef>
          <a:effectRef idx="2">
            <a:schemeClr val="accent4"/>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w="12700">
                <a:solidFill>
                  <a:srgbClr val="191B0E">
                    <a:satMod val="155000"/>
                  </a:srgbClr>
                </a:solidFill>
                <a:prstDash val="solid"/>
              </a:ln>
              <a:solidFill>
                <a:srgbClr val="FF3300"/>
              </a:solidFill>
              <a:effectLst>
                <a:outerShdw blurRad="41275" dist="20320" dir="1800000" algn="tl" rotWithShape="0">
                  <a:srgbClr val="000000">
                    <a:alpha val="40000"/>
                  </a:srgbClr>
                </a:outerShdw>
              </a:effectLst>
              <a:uLnTx/>
              <a:uFillTx/>
              <a:latin typeface="Garamond" pitchFamily="18" charset="0"/>
              <a:ea typeface="+mn-ea"/>
              <a:cs typeface="+mn-cs"/>
            </a:endParaRPr>
          </a:p>
        </p:txBody>
      </p:sp>
      <p:sp>
        <p:nvSpPr>
          <p:cNvPr id="10" name="Right Arrow 9">
            <a:extLst>
              <a:ext uri="{FF2B5EF4-FFF2-40B4-BE49-F238E27FC236}">
                <a16:creationId xmlns:a16="http://schemas.microsoft.com/office/drawing/2014/main" id="{F248B192-5FC4-47F2-97C0-50DAA47046D5}"/>
              </a:ext>
            </a:extLst>
          </p:cNvPr>
          <p:cNvSpPr/>
          <p:nvPr/>
        </p:nvSpPr>
        <p:spPr>
          <a:xfrm rot="10800000">
            <a:off x="10468122" y="4980795"/>
            <a:ext cx="685800" cy="228600"/>
          </a:xfrm>
          <a:prstGeom prst="rightArrow">
            <a:avLst/>
          </a:prstGeom>
          <a:solidFill>
            <a:schemeClr val="tx1"/>
          </a:solidFill>
          <a:ln>
            <a:solidFill>
              <a:schemeClr val="tx1"/>
            </a:solidFill>
          </a:ln>
        </p:spPr>
        <p:style>
          <a:lnRef idx="1">
            <a:schemeClr val="accent4"/>
          </a:lnRef>
          <a:fillRef idx="3">
            <a:schemeClr val="accent4"/>
          </a:fillRef>
          <a:effectRef idx="2">
            <a:schemeClr val="accent4"/>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w="12700">
                <a:solidFill>
                  <a:srgbClr val="191B0E">
                    <a:satMod val="155000"/>
                  </a:srgbClr>
                </a:solidFill>
                <a:prstDash val="solid"/>
              </a:ln>
              <a:solidFill>
                <a:srgbClr val="FF3300"/>
              </a:solidFill>
              <a:effectLst>
                <a:outerShdw blurRad="41275" dist="20320" dir="1800000" algn="tl" rotWithShape="0">
                  <a:srgbClr val="000000">
                    <a:alpha val="40000"/>
                  </a:srgbClr>
                </a:outerShdw>
              </a:effectLst>
              <a:uLnTx/>
              <a:uFillTx/>
              <a:latin typeface="Garamond" pitchFamily="18" charset="0"/>
              <a:ea typeface="+mn-ea"/>
              <a:cs typeface="+mn-cs"/>
            </a:endParaRPr>
          </a:p>
        </p:txBody>
      </p:sp>
      <p:sp>
        <p:nvSpPr>
          <p:cNvPr id="13" name="TextBox 12">
            <a:extLst>
              <a:ext uri="{FF2B5EF4-FFF2-40B4-BE49-F238E27FC236}">
                <a16:creationId xmlns:a16="http://schemas.microsoft.com/office/drawing/2014/main" id="{CD0F249E-3267-4B96-A165-E42602E6CDD8}"/>
              </a:ext>
            </a:extLst>
          </p:cNvPr>
          <p:cNvSpPr txBox="1"/>
          <p:nvPr/>
        </p:nvSpPr>
        <p:spPr>
          <a:xfrm>
            <a:off x="6548511" y="4780306"/>
            <a:ext cx="426251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0000"/>
                </a:solidFill>
                <a:effectLst/>
                <a:uLnTx/>
                <a:uFillTx/>
                <a:latin typeface="Franklin Gothic Book" panose="020B0503020102020204"/>
                <a:ea typeface="+mn-ea"/>
                <a:cs typeface="+mn-cs"/>
              </a:rPr>
              <a:t>s solicitation</a:t>
            </a:r>
          </a:p>
        </p:txBody>
      </p:sp>
      <p:sp>
        <p:nvSpPr>
          <p:cNvPr id="14" name="TextBox 13">
            <a:extLst>
              <a:ext uri="{FF2B5EF4-FFF2-40B4-BE49-F238E27FC236}">
                <a16:creationId xmlns:a16="http://schemas.microsoft.com/office/drawing/2014/main" id="{4CF85860-1F52-40D4-9E1F-06F32BE7B733}"/>
              </a:ext>
            </a:extLst>
          </p:cNvPr>
          <p:cNvSpPr txBox="1"/>
          <p:nvPr/>
        </p:nvSpPr>
        <p:spPr>
          <a:xfrm>
            <a:off x="3840480" y="4505540"/>
            <a:ext cx="2419643"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0000"/>
                </a:solidFill>
                <a:effectLst/>
                <a:uLnTx/>
                <a:uFillTx/>
                <a:latin typeface="Franklin Gothic Book" panose="020B0503020102020204"/>
                <a:ea typeface="+mn-ea"/>
                <a:cs typeface="+mn-cs"/>
              </a:rPr>
              <a:t>Total $ subcontractor commitment</a:t>
            </a:r>
          </a:p>
        </p:txBody>
      </p:sp>
      <p:sp>
        <p:nvSpPr>
          <p:cNvPr id="15" name="TextBox 14">
            <a:extLst>
              <a:ext uri="{FF2B5EF4-FFF2-40B4-BE49-F238E27FC236}">
                <a16:creationId xmlns:a16="http://schemas.microsoft.com/office/drawing/2014/main" id="{BE9E6366-88BA-48AB-A06B-8B72950D8071}"/>
              </a:ext>
            </a:extLst>
          </p:cNvPr>
          <p:cNvSpPr txBox="1"/>
          <p:nvPr/>
        </p:nvSpPr>
        <p:spPr>
          <a:xfrm>
            <a:off x="5050301" y="4760571"/>
            <a:ext cx="1209821"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0000"/>
                </a:solidFill>
                <a:effectLst/>
                <a:uLnTx/>
                <a:uFillTx/>
                <a:latin typeface="Franklin Gothic Book" panose="020B0503020102020204"/>
                <a:ea typeface="+mn-ea"/>
                <a:cs typeface="+mn-cs"/>
              </a:rPr>
              <a:t>% of Cell C8</a:t>
            </a:r>
          </a:p>
        </p:txBody>
      </p:sp>
      <p:pic>
        <p:nvPicPr>
          <p:cNvPr id="6" name="Content Placeholder 5">
            <a:extLst>
              <a:ext uri="{FF2B5EF4-FFF2-40B4-BE49-F238E27FC236}">
                <a16:creationId xmlns:a16="http://schemas.microsoft.com/office/drawing/2014/main" id="{DBCB4B6F-F2CE-4697-977F-4C8660F4D954}"/>
              </a:ext>
            </a:extLst>
          </p:cNvPr>
          <p:cNvPicPr>
            <a:picLocks noGrp="1" noChangeAspect="1"/>
          </p:cNvPicPr>
          <p:nvPr>
            <p:ph idx="1"/>
          </p:nvPr>
        </p:nvPicPr>
        <p:blipFill>
          <a:blip r:embed="rId2"/>
          <a:stretch>
            <a:fillRect/>
          </a:stretch>
        </p:blipFill>
        <p:spPr>
          <a:xfrm>
            <a:off x="1840352" y="1877206"/>
            <a:ext cx="8627770" cy="4228172"/>
          </a:xfrm>
        </p:spPr>
      </p:pic>
      <p:sp>
        <p:nvSpPr>
          <p:cNvPr id="11" name="TextBox 10">
            <a:extLst>
              <a:ext uri="{FF2B5EF4-FFF2-40B4-BE49-F238E27FC236}">
                <a16:creationId xmlns:a16="http://schemas.microsoft.com/office/drawing/2014/main" id="{80417B00-96E0-4F42-9E9F-24C16D22C21B}"/>
              </a:ext>
            </a:extLst>
          </p:cNvPr>
          <p:cNvSpPr txBox="1"/>
          <p:nvPr/>
        </p:nvSpPr>
        <p:spPr>
          <a:xfrm>
            <a:off x="2090432" y="5209396"/>
            <a:ext cx="295986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0000"/>
                </a:solidFill>
                <a:effectLst/>
                <a:uLnTx/>
                <a:uFillTx/>
                <a:latin typeface="Franklin Gothic Book" panose="020B0503020102020204"/>
                <a:ea typeface="+mn-ea"/>
                <a:cs typeface="+mn-cs"/>
              </a:rPr>
              <a:t>% of Total Bid Amount </a:t>
            </a:r>
          </a:p>
        </p:txBody>
      </p:sp>
      <p:sp>
        <p:nvSpPr>
          <p:cNvPr id="17" name="TextBox 16">
            <a:extLst>
              <a:ext uri="{FF2B5EF4-FFF2-40B4-BE49-F238E27FC236}">
                <a16:creationId xmlns:a16="http://schemas.microsoft.com/office/drawing/2014/main" id="{2DB75B20-2CB9-4709-A030-76C92148C8B7}"/>
              </a:ext>
            </a:extLst>
          </p:cNvPr>
          <p:cNvSpPr txBox="1"/>
          <p:nvPr/>
        </p:nvSpPr>
        <p:spPr>
          <a:xfrm>
            <a:off x="2700997" y="4780306"/>
            <a:ext cx="3137095"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0000"/>
                </a:solidFill>
                <a:effectLst/>
                <a:uLnTx/>
                <a:uFillTx/>
                <a:latin typeface="Verdana" panose="020B0604030504040204" pitchFamily="34" charset="0"/>
                <a:ea typeface="Verdana" panose="020B0604030504040204" pitchFamily="34" charset="0"/>
                <a:cs typeface="+mn-cs"/>
              </a:rPr>
              <a:t>Total $ Subcontractor Commitment </a:t>
            </a:r>
            <a:endParaRPr kumimoji="0" lang="en-US" sz="1200" b="0" i="0" u="none" strike="noStrike" kern="1200" cap="none" spc="0" normalizeH="0" baseline="0" noProof="0" dirty="0">
              <a:ln>
                <a:noFill/>
              </a:ln>
              <a:solidFill>
                <a:srgbClr val="FF0000"/>
              </a:solidFill>
              <a:effectLst/>
              <a:uLnTx/>
              <a:uFillTx/>
              <a:latin typeface="Verdana" panose="020B0604030504040204" pitchFamily="34" charset="0"/>
              <a:ea typeface="Verdana" panose="020B0604030504040204" pitchFamily="34" charset="0"/>
              <a:cs typeface="+mn-cs"/>
            </a:endParaRPr>
          </a:p>
        </p:txBody>
      </p:sp>
      <p:sp>
        <p:nvSpPr>
          <p:cNvPr id="18" name="TextBox 17">
            <a:extLst>
              <a:ext uri="{FF2B5EF4-FFF2-40B4-BE49-F238E27FC236}">
                <a16:creationId xmlns:a16="http://schemas.microsoft.com/office/drawing/2014/main" id="{8696A1A6-E698-48BB-BFB7-B5A5270B48A1}"/>
              </a:ext>
            </a:extLst>
          </p:cNvPr>
          <p:cNvSpPr txBox="1"/>
          <p:nvPr/>
        </p:nvSpPr>
        <p:spPr>
          <a:xfrm>
            <a:off x="6260122" y="5088083"/>
            <a:ext cx="386510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0000"/>
                </a:solidFill>
                <a:effectLst/>
                <a:uLnTx/>
                <a:uFillTx/>
                <a:latin typeface="Verdana" panose="020B0604030504040204" pitchFamily="34" charset="0"/>
                <a:ea typeface="Verdana" panose="020B0604030504040204" pitchFamily="34" charset="0"/>
                <a:cs typeface="+mn-cs"/>
              </a:rPr>
              <a:t>A business function that </a:t>
            </a:r>
            <a:r>
              <a:rPr kumimoji="0" lang="en-US" sz="1200" b="1" i="0" u="sng" strike="noStrike" kern="1200" cap="none" spc="0" normalizeH="0" baseline="0" noProof="0">
                <a:ln>
                  <a:noFill/>
                </a:ln>
                <a:solidFill>
                  <a:srgbClr val="FF0000"/>
                </a:solidFill>
                <a:effectLst/>
                <a:uLnTx/>
                <a:uFillTx/>
                <a:latin typeface="Verdana" panose="020B0604030504040204" pitchFamily="34" charset="0"/>
                <a:ea typeface="Verdana" panose="020B0604030504040204" pitchFamily="34" charset="0"/>
                <a:cs typeface="+mn-cs"/>
              </a:rPr>
              <a:t>directly</a:t>
            </a:r>
            <a:r>
              <a:rPr kumimoji="0" lang="en-US" sz="1200" b="0" i="0" u="none" strike="noStrike" kern="1200" cap="none" spc="0" normalizeH="0" baseline="0" noProof="0">
                <a:ln>
                  <a:noFill/>
                </a:ln>
                <a:solidFill>
                  <a:srgbClr val="FF0000"/>
                </a:solidFill>
                <a:effectLst/>
                <a:uLnTx/>
                <a:uFillTx/>
                <a:latin typeface="Verdana" panose="020B0604030504040204" pitchFamily="34" charset="0"/>
                <a:ea typeface="Verdana" panose="020B0604030504040204" pitchFamily="34" charset="0"/>
                <a:cs typeface="+mn-cs"/>
              </a:rPr>
              <a:t> supports the scope of work as defined in the RFP Section 1.4</a:t>
            </a:r>
            <a:endParaRPr kumimoji="0" lang="en-US" sz="1200" b="0" i="0" u="none" strike="noStrike" kern="1200" cap="none" spc="0" normalizeH="0" baseline="0" noProof="0" dirty="0">
              <a:ln>
                <a:noFill/>
              </a:ln>
              <a:solidFill>
                <a:srgbClr val="FF0000"/>
              </a:solidFill>
              <a:effectLst/>
              <a:uLnTx/>
              <a:uFillTx/>
              <a:latin typeface="Verdana" panose="020B0604030504040204" pitchFamily="34" charset="0"/>
              <a:ea typeface="Verdana" panose="020B0604030504040204" pitchFamily="34" charset="0"/>
              <a:cs typeface="+mn-cs"/>
            </a:endParaRPr>
          </a:p>
        </p:txBody>
      </p:sp>
    </p:spTree>
    <p:extLst>
      <p:ext uri="{BB962C8B-B14F-4D97-AF65-F5344CB8AC3E}">
        <p14:creationId xmlns:p14="http://schemas.microsoft.com/office/powerpoint/2010/main" val="9172790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Indiana Veteran Owned Small Business</a:t>
            </a:r>
          </a:p>
        </p:txBody>
      </p:sp>
      <p:sp>
        <p:nvSpPr>
          <p:cNvPr id="6" name="Content Placeholder 5"/>
          <p:cNvSpPr>
            <a:spLocks noGrp="1"/>
          </p:cNvSpPr>
          <p:nvPr>
            <p:ph idx="1"/>
          </p:nvPr>
        </p:nvSpPr>
        <p:spPr>
          <a:xfrm>
            <a:off x="1371600" y="2286004"/>
            <a:ext cx="9601200" cy="3621501"/>
          </a:xfrm>
        </p:spPr>
        <p:txBody>
          <a:bodyPr>
            <a:normAutofit fontScale="85000" lnSpcReduction="10000"/>
          </a:bodyPr>
          <a:lstStyle/>
          <a:p>
            <a:pPr marL="115888" indent="-115888">
              <a:spcBef>
                <a:spcPct val="20000"/>
              </a:spcBef>
              <a:buFont typeface="Arial" pitchFamily="34" charset="0"/>
              <a:buChar char="•"/>
            </a:pPr>
            <a:r>
              <a:rPr lang="en-US" sz="1900" b="1" dirty="0">
                <a:solidFill>
                  <a:srgbClr val="101D49"/>
                </a:solidFill>
                <a:latin typeface="Arial" panose="020B0604020202020204" pitchFamily="34" charset="0"/>
                <a:cs typeface="Arial" panose="020B0604020202020204" pitchFamily="34" charset="0"/>
              </a:rPr>
              <a:t>New Process - </a:t>
            </a:r>
            <a:r>
              <a:rPr lang="en-US" sz="1900" dirty="0">
                <a:solidFill>
                  <a:srgbClr val="101D49"/>
                </a:solidFill>
                <a:latin typeface="Arial" panose="020B0604020202020204" pitchFamily="34" charset="0"/>
                <a:cs typeface="Arial" panose="020B0604020202020204" pitchFamily="34" charset="0"/>
              </a:rPr>
              <a:t>IVOSB scoring is conducted based on 5 points plus a possible 1 bonus point scale</a:t>
            </a:r>
          </a:p>
          <a:p>
            <a:pPr marL="234950" lvl="1"/>
            <a:r>
              <a:rPr lang="en-US" sz="1900" b="1" i="0" dirty="0">
                <a:solidFill>
                  <a:srgbClr val="101D49"/>
                </a:solidFill>
                <a:latin typeface="Arial" panose="020B0604020202020204" pitchFamily="34" charset="0"/>
                <a:cs typeface="Arial" panose="020B0604020202020204" pitchFamily="34" charset="0"/>
              </a:rPr>
              <a:t>-</a:t>
            </a:r>
            <a:r>
              <a:rPr lang="en-US" sz="1900" i="0" dirty="0">
                <a:solidFill>
                  <a:srgbClr val="101D49"/>
                </a:solidFill>
                <a:latin typeface="Arial" panose="020B0604020202020204" pitchFamily="34" charset="0"/>
                <a:cs typeface="Arial" panose="020B0604020202020204" pitchFamily="34" charset="0"/>
              </a:rPr>
              <a:t> IVOSB: Possible 5 points + 1 bonus point</a:t>
            </a:r>
          </a:p>
          <a:p>
            <a:pPr marL="234950" lvl="1"/>
            <a:endParaRPr lang="en-US" sz="1900" i="0" dirty="0">
              <a:solidFill>
                <a:srgbClr val="101D49"/>
              </a:solidFill>
              <a:latin typeface="Arial" panose="020B0604020202020204" pitchFamily="34" charset="0"/>
              <a:cs typeface="Arial" panose="020B0604020202020204" pitchFamily="34" charset="0"/>
            </a:endParaRPr>
          </a:p>
          <a:p>
            <a:pPr marL="115888" indent="-115888">
              <a:spcBef>
                <a:spcPct val="20000"/>
              </a:spcBef>
              <a:buFont typeface="Arial" pitchFamily="34" charset="0"/>
              <a:buChar char="•"/>
            </a:pPr>
            <a:r>
              <a:rPr lang="en-US" sz="1900" b="1" dirty="0">
                <a:solidFill>
                  <a:srgbClr val="101D49"/>
                </a:solidFill>
                <a:latin typeface="Arial" panose="020B0604020202020204" pitchFamily="34" charset="0"/>
                <a:cs typeface="Arial" panose="020B0604020202020204" pitchFamily="34" charset="0"/>
              </a:rPr>
              <a:t>Professional Services Scoring Methodology:</a:t>
            </a:r>
          </a:p>
          <a:p>
            <a:pPr marL="346075" lvl="1" indent="-114300">
              <a:spcBef>
                <a:spcPct val="20000"/>
              </a:spcBef>
              <a:buFont typeface="Calibri" pitchFamily="34" charset="0"/>
              <a:buChar char="-"/>
            </a:pPr>
            <a:r>
              <a:rPr lang="en-US" sz="1900" i="0" dirty="0">
                <a:solidFill>
                  <a:srgbClr val="101D49"/>
                </a:solidFill>
                <a:latin typeface="Arial" panose="020B0604020202020204" pitchFamily="34" charset="0"/>
                <a:cs typeface="Arial" panose="020B0604020202020204" pitchFamily="34" charset="0"/>
              </a:rPr>
              <a:t>The points will be awarded on the following schedule:</a:t>
            </a:r>
            <a:br>
              <a:rPr lang="en-US" sz="1900" i="0" dirty="0">
                <a:solidFill>
                  <a:srgbClr val="101D49"/>
                </a:solidFill>
                <a:latin typeface="Arial" panose="020B0604020202020204" pitchFamily="34" charset="0"/>
                <a:cs typeface="Arial" panose="020B0604020202020204" pitchFamily="34" charset="0"/>
              </a:rPr>
            </a:br>
            <a:endParaRPr lang="en-US" sz="1900" i="0" dirty="0">
              <a:solidFill>
                <a:srgbClr val="101D49"/>
              </a:solidFill>
              <a:latin typeface="Arial" panose="020B0604020202020204" pitchFamily="34" charset="0"/>
              <a:cs typeface="Arial" panose="020B0604020202020204" pitchFamily="34" charset="0"/>
            </a:endParaRPr>
          </a:p>
          <a:p>
            <a:pPr marL="346075" lvl="1" indent="-114300">
              <a:spcBef>
                <a:spcPct val="20000"/>
              </a:spcBef>
            </a:pPr>
            <a:endParaRPr lang="en-US" sz="1900" i="0" dirty="0">
              <a:solidFill>
                <a:srgbClr val="101D49"/>
              </a:solidFill>
              <a:latin typeface="Arial" panose="020B0604020202020204" pitchFamily="34" charset="0"/>
              <a:cs typeface="Arial" panose="020B0604020202020204" pitchFamily="34" charset="0"/>
            </a:endParaRPr>
          </a:p>
          <a:p>
            <a:pPr marL="346075" lvl="1" indent="-114300">
              <a:spcBef>
                <a:spcPct val="20000"/>
              </a:spcBef>
            </a:pPr>
            <a:endParaRPr lang="en-US" sz="1900" i="0" dirty="0">
              <a:solidFill>
                <a:srgbClr val="101D49"/>
              </a:solidFill>
              <a:latin typeface="Arial" panose="020B0604020202020204" pitchFamily="34" charset="0"/>
              <a:cs typeface="Arial" panose="020B0604020202020204" pitchFamily="34" charset="0"/>
            </a:endParaRPr>
          </a:p>
          <a:p>
            <a:pPr marL="346075" lvl="1" indent="-114300">
              <a:spcBef>
                <a:spcPct val="20000"/>
              </a:spcBef>
              <a:buFont typeface="Calibri" pitchFamily="34" charset="0"/>
              <a:buChar char="-"/>
            </a:pPr>
            <a:r>
              <a:rPr lang="en-US" sz="1900" i="0" dirty="0">
                <a:solidFill>
                  <a:srgbClr val="101D49"/>
                </a:solidFill>
                <a:latin typeface="Arial" panose="020B0604020202020204" pitchFamily="34" charset="0"/>
                <a:cs typeface="Arial" panose="020B0604020202020204" pitchFamily="34" charset="0"/>
              </a:rPr>
              <a:t>Fractional points will be awarded based upon a graduated scale between whole points. (e.g. a 0.3% commitment will receive .5 points and a 1.5% commitment will receive 2.5 points)</a:t>
            </a:r>
          </a:p>
          <a:p>
            <a:pPr marL="346075" lvl="1" indent="-114300">
              <a:spcBef>
                <a:spcPct val="20000"/>
              </a:spcBef>
              <a:buFont typeface="Calibri" pitchFamily="34" charset="0"/>
              <a:buChar char="-"/>
            </a:pPr>
            <a:r>
              <a:rPr lang="en-US" sz="1900" i="0" dirty="0">
                <a:solidFill>
                  <a:srgbClr val="101D49"/>
                </a:solidFill>
                <a:latin typeface="Arial" panose="020B0604020202020204" pitchFamily="34" charset="0"/>
                <a:cs typeface="Arial" panose="020B0604020202020204" pitchFamily="34" charset="0"/>
              </a:rPr>
              <a:t>Submissions of 0% participation will result in a deduction of 1 point in each category</a:t>
            </a:r>
          </a:p>
          <a:p>
            <a:pPr marL="346075" lvl="1" indent="-114300">
              <a:spcBef>
                <a:spcPct val="20000"/>
              </a:spcBef>
              <a:buFont typeface="Calibri" pitchFamily="34" charset="0"/>
              <a:buChar char="-"/>
            </a:pPr>
            <a:r>
              <a:rPr lang="en-US" sz="1900" i="0" dirty="0">
                <a:solidFill>
                  <a:srgbClr val="101D49"/>
                </a:solidFill>
                <a:latin typeface="Arial" panose="020B0604020202020204" pitchFamily="34" charset="0"/>
                <a:cs typeface="Arial" panose="020B0604020202020204" pitchFamily="34" charset="0"/>
              </a:rPr>
              <a:t>The highest submission which exceeds the goal will receive 6 points (5 points plus 1 bonus point). In case of a tie both firms will receive 6 points. </a:t>
            </a:r>
          </a:p>
          <a:p>
            <a:endParaRPr lang="en-US" dirty="0"/>
          </a:p>
        </p:txBody>
      </p:sp>
      <p:graphicFrame>
        <p:nvGraphicFramePr>
          <p:cNvPr id="2" name="Table 1"/>
          <p:cNvGraphicFramePr>
            <a:graphicFrameLocks noGrp="1"/>
          </p:cNvGraphicFramePr>
          <p:nvPr/>
        </p:nvGraphicFramePr>
        <p:xfrm>
          <a:off x="1792707" y="3845294"/>
          <a:ext cx="3958388" cy="502920"/>
        </p:xfrm>
        <a:graphic>
          <a:graphicData uri="http://schemas.openxmlformats.org/drawingml/2006/table">
            <a:tbl>
              <a:tblPr firstRow="1" bandRow="1">
                <a:tableStyleId>{5C22544A-7EE6-4342-B048-85BDC9FD1C3A}</a:tableStyleId>
              </a:tblPr>
              <a:tblGrid>
                <a:gridCol w="565484">
                  <a:extLst>
                    <a:ext uri="{9D8B030D-6E8A-4147-A177-3AD203B41FA5}">
                      <a16:colId xmlns:a16="http://schemas.microsoft.com/office/drawing/2014/main" val="20000"/>
                    </a:ext>
                  </a:extLst>
                </a:gridCol>
                <a:gridCol w="565484">
                  <a:extLst>
                    <a:ext uri="{9D8B030D-6E8A-4147-A177-3AD203B41FA5}">
                      <a16:colId xmlns:a16="http://schemas.microsoft.com/office/drawing/2014/main" val="20001"/>
                    </a:ext>
                  </a:extLst>
                </a:gridCol>
                <a:gridCol w="565484">
                  <a:extLst>
                    <a:ext uri="{9D8B030D-6E8A-4147-A177-3AD203B41FA5}">
                      <a16:colId xmlns:a16="http://schemas.microsoft.com/office/drawing/2014/main" val="20002"/>
                    </a:ext>
                  </a:extLst>
                </a:gridCol>
                <a:gridCol w="565484">
                  <a:extLst>
                    <a:ext uri="{9D8B030D-6E8A-4147-A177-3AD203B41FA5}">
                      <a16:colId xmlns:a16="http://schemas.microsoft.com/office/drawing/2014/main" val="20003"/>
                    </a:ext>
                  </a:extLst>
                </a:gridCol>
                <a:gridCol w="565484">
                  <a:extLst>
                    <a:ext uri="{9D8B030D-6E8A-4147-A177-3AD203B41FA5}">
                      <a16:colId xmlns:a16="http://schemas.microsoft.com/office/drawing/2014/main" val="20004"/>
                    </a:ext>
                  </a:extLst>
                </a:gridCol>
                <a:gridCol w="565484">
                  <a:extLst>
                    <a:ext uri="{9D8B030D-6E8A-4147-A177-3AD203B41FA5}">
                      <a16:colId xmlns:a16="http://schemas.microsoft.com/office/drawing/2014/main" val="20005"/>
                    </a:ext>
                  </a:extLst>
                </a:gridCol>
                <a:gridCol w="565484">
                  <a:extLst>
                    <a:ext uri="{9D8B030D-6E8A-4147-A177-3AD203B41FA5}">
                      <a16:colId xmlns:a16="http://schemas.microsoft.com/office/drawing/2014/main" val="20006"/>
                    </a:ext>
                  </a:extLst>
                </a:gridCol>
              </a:tblGrid>
              <a:tr h="241747">
                <a:tc>
                  <a:txBody>
                    <a:bodyPr/>
                    <a:lstStyle/>
                    <a:p>
                      <a:pPr algn="ctr"/>
                      <a:r>
                        <a:rPr lang="en-US" sz="1050" dirty="0">
                          <a:solidFill>
                            <a:srgbClr val="101D49"/>
                          </a:solidFill>
                        </a:rPr>
                        <a:t>%</a:t>
                      </a:r>
                    </a:p>
                  </a:txBody>
                  <a:tcPr/>
                </a:tc>
                <a:tc>
                  <a:txBody>
                    <a:bodyPr/>
                    <a:lstStyle/>
                    <a:p>
                      <a:pPr algn="ctr"/>
                      <a:r>
                        <a:rPr lang="en-US" sz="1050" dirty="0">
                          <a:solidFill>
                            <a:srgbClr val="101D49"/>
                          </a:solidFill>
                        </a:rPr>
                        <a:t>0%</a:t>
                      </a:r>
                    </a:p>
                  </a:txBody>
                  <a:tcPr/>
                </a:tc>
                <a:tc>
                  <a:txBody>
                    <a:bodyPr/>
                    <a:lstStyle/>
                    <a:p>
                      <a:pPr algn="ctr"/>
                      <a:r>
                        <a:rPr lang="en-US" sz="1050" dirty="0">
                          <a:solidFill>
                            <a:srgbClr val="101D49"/>
                          </a:solidFill>
                        </a:rPr>
                        <a:t>0.6%</a:t>
                      </a:r>
                    </a:p>
                  </a:txBody>
                  <a:tcPr/>
                </a:tc>
                <a:tc>
                  <a:txBody>
                    <a:bodyPr/>
                    <a:lstStyle/>
                    <a:p>
                      <a:pPr algn="ctr"/>
                      <a:r>
                        <a:rPr lang="en-US" sz="1050" dirty="0">
                          <a:solidFill>
                            <a:srgbClr val="101D49"/>
                          </a:solidFill>
                        </a:rPr>
                        <a:t>1.2%</a:t>
                      </a:r>
                    </a:p>
                  </a:txBody>
                  <a:tcPr/>
                </a:tc>
                <a:tc>
                  <a:txBody>
                    <a:bodyPr/>
                    <a:lstStyle/>
                    <a:p>
                      <a:pPr algn="ctr"/>
                      <a:r>
                        <a:rPr lang="en-US" sz="1050" dirty="0">
                          <a:solidFill>
                            <a:srgbClr val="101D49"/>
                          </a:solidFill>
                        </a:rPr>
                        <a:t>1.8%</a:t>
                      </a:r>
                    </a:p>
                  </a:txBody>
                  <a:tcPr/>
                </a:tc>
                <a:tc>
                  <a:txBody>
                    <a:bodyPr/>
                    <a:lstStyle/>
                    <a:p>
                      <a:pPr algn="ctr"/>
                      <a:r>
                        <a:rPr lang="en-US" sz="1050" dirty="0">
                          <a:solidFill>
                            <a:srgbClr val="101D49"/>
                          </a:solidFill>
                        </a:rPr>
                        <a:t>2.4%</a:t>
                      </a:r>
                    </a:p>
                  </a:txBody>
                  <a:tcPr/>
                </a:tc>
                <a:tc>
                  <a:txBody>
                    <a:bodyPr/>
                    <a:lstStyle/>
                    <a:p>
                      <a:pPr algn="ctr"/>
                      <a:r>
                        <a:rPr lang="en-US" sz="1050" dirty="0">
                          <a:solidFill>
                            <a:srgbClr val="101D49"/>
                          </a:solidFill>
                        </a:rPr>
                        <a:t>3%</a:t>
                      </a:r>
                    </a:p>
                  </a:txBody>
                  <a:tcPr/>
                </a:tc>
                <a:extLst>
                  <a:ext uri="{0D108BD9-81ED-4DB2-BD59-A6C34878D82A}">
                    <a16:rowId xmlns:a16="http://schemas.microsoft.com/office/drawing/2014/main" val="10000"/>
                  </a:ext>
                </a:extLst>
              </a:tr>
              <a:tr h="241747">
                <a:tc>
                  <a:txBody>
                    <a:bodyPr/>
                    <a:lstStyle/>
                    <a:p>
                      <a:pPr algn="ctr"/>
                      <a:r>
                        <a:rPr lang="en-US" sz="1050" dirty="0">
                          <a:solidFill>
                            <a:srgbClr val="101D49"/>
                          </a:solidFill>
                        </a:rPr>
                        <a:t>Pts.</a:t>
                      </a:r>
                    </a:p>
                  </a:txBody>
                  <a:tcPr/>
                </a:tc>
                <a:tc>
                  <a:txBody>
                    <a:bodyPr/>
                    <a:lstStyle/>
                    <a:p>
                      <a:pPr algn="ctr"/>
                      <a:r>
                        <a:rPr lang="en-US" sz="1050" dirty="0">
                          <a:solidFill>
                            <a:srgbClr val="101D49"/>
                          </a:solidFill>
                        </a:rPr>
                        <a:t>-1</a:t>
                      </a:r>
                    </a:p>
                  </a:txBody>
                  <a:tcPr/>
                </a:tc>
                <a:tc>
                  <a:txBody>
                    <a:bodyPr/>
                    <a:lstStyle/>
                    <a:p>
                      <a:pPr algn="ctr"/>
                      <a:r>
                        <a:rPr lang="en-US" sz="1050" dirty="0">
                          <a:solidFill>
                            <a:srgbClr val="101D49"/>
                          </a:solidFill>
                        </a:rPr>
                        <a:t>1</a:t>
                      </a:r>
                    </a:p>
                  </a:txBody>
                  <a:tcPr/>
                </a:tc>
                <a:tc>
                  <a:txBody>
                    <a:bodyPr/>
                    <a:lstStyle/>
                    <a:p>
                      <a:pPr algn="ctr"/>
                      <a:r>
                        <a:rPr lang="en-US" sz="1050" dirty="0">
                          <a:solidFill>
                            <a:srgbClr val="101D49"/>
                          </a:solidFill>
                        </a:rPr>
                        <a:t>2</a:t>
                      </a:r>
                    </a:p>
                  </a:txBody>
                  <a:tcPr/>
                </a:tc>
                <a:tc>
                  <a:txBody>
                    <a:bodyPr/>
                    <a:lstStyle/>
                    <a:p>
                      <a:pPr algn="ctr"/>
                      <a:r>
                        <a:rPr lang="en-US" sz="1050" dirty="0">
                          <a:solidFill>
                            <a:srgbClr val="101D49"/>
                          </a:solidFill>
                        </a:rPr>
                        <a:t>3</a:t>
                      </a:r>
                    </a:p>
                  </a:txBody>
                  <a:tcPr/>
                </a:tc>
                <a:tc>
                  <a:txBody>
                    <a:bodyPr/>
                    <a:lstStyle/>
                    <a:p>
                      <a:pPr algn="ctr"/>
                      <a:r>
                        <a:rPr lang="en-US" sz="1050" dirty="0">
                          <a:solidFill>
                            <a:srgbClr val="101D49"/>
                          </a:solidFill>
                        </a:rPr>
                        <a:t>4</a:t>
                      </a:r>
                    </a:p>
                  </a:txBody>
                  <a:tcPr/>
                </a:tc>
                <a:tc>
                  <a:txBody>
                    <a:bodyPr/>
                    <a:lstStyle/>
                    <a:p>
                      <a:pPr algn="ctr"/>
                      <a:r>
                        <a:rPr lang="en-US" sz="1050" dirty="0">
                          <a:solidFill>
                            <a:srgbClr val="101D49"/>
                          </a:solidFill>
                        </a:rPr>
                        <a:t>5</a:t>
                      </a: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6354101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Garamond" panose="02020404030301010803" pitchFamily="18" charset="0"/>
              </a:rPr>
              <a:t>IDOA Subcontractor Scoring</a:t>
            </a:r>
          </a:p>
        </p:txBody>
      </p:sp>
      <p:sp>
        <p:nvSpPr>
          <p:cNvPr id="6" name="Content Placeholder 5"/>
          <p:cNvSpPr>
            <a:spLocks noGrp="1"/>
          </p:cNvSpPr>
          <p:nvPr>
            <p:ph idx="1"/>
          </p:nvPr>
        </p:nvSpPr>
        <p:spPr>
          <a:xfrm>
            <a:off x="1371600" y="2286005"/>
            <a:ext cx="9601200" cy="517354"/>
          </a:xfrm>
        </p:spPr>
        <p:txBody>
          <a:bodyPr>
            <a:normAutofit/>
          </a:bodyPr>
          <a:lstStyle/>
          <a:p>
            <a:pPr marL="0" indent="0" algn="ctr">
              <a:buNone/>
            </a:pPr>
            <a:r>
              <a:rPr lang="en-US" b="1" dirty="0">
                <a:solidFill>
                  <a:srgbClr val="101D49"/>
                </a:solidFill>
                <a:latin typeface="Garamond" panose="02020404030301010803" pitchFamily="18" charset="0"/>
              </a:rPr>
              <a:t>RFP MBE/WBE/IVOSB Scoring Example</a:t>
            </a:r>
          </a:p>
          <a:p>
            <a:endParaRPr lang="en-US" dirty="0"/>
          </a:p>
        </p:txBody>
      </p:sp>
      <p:pic>
        <p:nvPicPr>
          <p:cNvPr id="3" name="Picture 2">
            <a:extLst>
              <a:ext uri="{FF2B5EF4-FFF2-40B4-BE49-F238E27FC236}">
                <a16:creationId xmlns:a16="http://schemas.microsoft.com/office/drawing/2014/main" id="{805FBE51-4DF3-47A0-8259-F94C8C0B0E0C}"/>
              </a:ext>
            </a:extLst>
          </p:cNvPr>
          <p:cNvPicPr>
            <a:picLocks noChangeAspect="1"/>
          </p:cNvPicPr>
          <p:nvPr/>
        </p:nvPicPr>
        <p:blipFill>
          <a:blip r:embed="rId2"/>
          <a:stretch>
            <a:fillRect/>
          </a:stretch>
        </p:blipFill>
        <p:spPr>
          <a:xfrm>
            <a:off x="1252308" y="2803359"/>
            <a:ext cx="9687384" cy="2719052"/>
          </a:xfrm>
          <a:prstGeom prst="rect">
            <a:avLst/>
          </a:prstGeom>
        </p:spPr>
      </p:pic>
    </p:spTree>
    <p:extLst>
      <p:ext uri="{BB962C8B-B14F-4D97-AF65-F5344CB8AC3E}">
        <p14:creationId xmlns:p14="http://schemas.microsoft.com/office/powerpoint/2010/main" val="30150415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1371600" y="2105529"/>
            <a:ext cx="4443984" cy="4018544"/>
          </a:xfrm>
        </p:spPr>
        <p:txBody>
          <a:bodyPr>
            <a:normAutofit/>
          </a:bodyPr>
          <a:lstStyle/>
          <a:p>
            <a:pPr>
              <a:buFont typeface="Wingdings" panose="05000000000000000000" pitchFamily="2" charset="2"/>
              <a:buChar char="§"/>
            </a:pPr>
            <a:r>
              <a:rPr lang="en-US" sz="1700" dirty="0">
                <a:solidFill>
                  <a:srgbClr val="101D49"/>
                </a:solidFill>
                <a:latin typeface="Arial" panose="020B0604020202020204" pitchFamily="34" charset="0"/>
                <a:cs typeface="Arial" panose="020B0604020202020204" pitchFamily="34" charset="0"/>
              </a:rPr>
              <a:t>Based on contract terms payments should be reported monthly or quarterly</a:t>
            </a:r>
          </a:p>
          <a:p>
            <a:pPr>
              <a:buFont typeface="Wingdings" panose="05000000000000000000" pitchFamily="2" charset="2"/>
              <a:buChar char="§"/>
            </a:pPr>
            <a:r>
              <a:rPr lang="en-US" sz="1700" dirty="0">
                <a:solidFill>
                  <a:srgbClr val="101D49"/>
                </a:solidFill>
                <a:latin typeface="Arial" panose="020B0604020202020204" pitchFamily="34" charset="0"/>
                <a:cs typeface="Arial" panose="020B0604020202020204" pitchFamily="34" charset="0"/>
              </a:rPr>
              <a:t>Payments shall be reported using the format determined by the Division of Supplier Diversity</a:t>
            </a:r>
          </a:p>
          <a:p>
            <a:pPr>
              <a:buFont typeface="Wingdings" panose="05000000000000000000" pitchFamily="2" charset="2"/>
              <a:buChar char="§"/>
            </a:pPr>
            <a:r>
              <a:rPr lang="en-US" sz="1700" dirty="0">
                <a:solidFill>
                  <a:srgbClr val="101D49"/>
                </a:solidFill>
                <a:latin typeface="Arial" panose="020B0604020202020204" pitchFamily="34" charset="0"/>
                <a:cs typeface="Arial" panose="020B0604020202020204" pitchFamily="34" charset="0"/>
              </a:rPr>
              <a:t>Reports must be received on or before the 10th of each month or quarter via email to the Division</a:t>
            </a:r>
          </a:p>
          <a:p>
            <a:pPr>
              <a:buFont typeface="Wingdings" panose="05000000000000000000" pitchFamily="2" charset="2"/>
              <a:buChar char="§"/>
            </a:pPr>
            <a:r>
              <a:rPr lang="en-US" sz="1700" dirty="0">
                <a:solidFill>
                  <a:srgbClr val="101D49"/>
                </a:solidFill>
                <a:latin typeface="Arial" panose="020B0604020202020204" pitchFamily="34" charset="0"/>
                <a:cs typeface="Arial" panose="020B0604020202020204" pitchFamily="34" charset="0"/>
              </a:rPr>
              <a:t>Questions? Contact Division of Supplier Diversity</a:t>
            </a:r>
          </a:p>
          <a:p>
            <a:pPr marL="0" indent="0">
              <a:buNone/>
            </a:pPr>
            <a:r>
              <a:rPr lang="en-US" sz="1700" dirty="0">
                <a:solidFill>
                  <a:srgbClr val="101D49"/>
                </a:solidFill>
                <a:latin typeface="Arial" panose="020B0604020202020204" pitchFamily="34" charset="0"/>
                <a:cs typeface="Arial" panose="020B0604020202020204" pitchFamily="34" charset="0"/>
              </a:rPr>
              <a:t>mwbecompliance@idoa.in.gov </a:t>
            </a:r>
          </a:p>
          <a:p>
            <a:pPr marL="0" indent="0">
              <a:buNone/>
            </a:pPr>
            <a:r>
              <a:rPr lang="en-US" sz="1700" dirty="0">
                <a:solidFill>
                  <a:srgbClr val="101D49"/>
                </a:solidFill>
                <a:latin typeface="Arial" panose="020B0604020202020204" pitchFamily="34" charset="0"/>
                <a:cs typeface="Arial" panose="020B0604020202020204" pitchFamily="34" charset="0"/>
              </a:rPr>
              <a:t>www.in.gov/idoa/mwbe/payaudit.htm </a:t>
            </a:r>
          </a:p>
          <a:p>
            <a:endParaRPr lang="en-US" dirty="0"/>
          </a:p>
        </p:txBody>
      </p:sp>
      <p:sp>
        <p:nvSpPr>
          <p:cNvPr id="4" name="Title 3"/>
          <p:cNvSpPr>
            <a:spLocks noGrp="1"/>
          </p:cNvSpPr>
          <p:nvPr>
            <p:ph type="title"/>
          </p:nvPr>
        </p:nvSpPr>
        <p:spPr/>
        <p:txBody>
          <a:bodyPr/>
          <a:lstStyle/>
          <a:p>
            <a:r>
              <a:rPr lang="en-US" dirty="0">
                <a:latin typeface="Garamond" panose="02020404030301010803" pitchFamily="18" charset="0"/>
              </a:rPr>
              <a:t>Subcontractor Compliance</a:t>
            </a:r>
          </a:p>
        </p:txBody>
      </p:sp>
      <p:grpSp>
        <p:nvGrpSpPr>
          <p:cNvPr id="8" name="Group 7"/>
          <p:cNvGrpSpPr/>
          <p:nvPr/>
        </p:nvGrpSpPr>
        <p:grpSpPr>
          <a:xfrm>
            <a:off x="6566029" y="2105529"/>
            <a:ext cx="4178424" cy="3626809"/>
            <a:chOff x="968121" y="965163"/>
            <a:chExt cx="6569665" cy="4687710"/>
          </a:xfrm>
        </p:grpSpPr>
        <p:pic>
          <p:nvPicPr>
            <p:cNvPr id="9" name="Picture 9" descr="C:\Users\Fable\AppData\Local\Microsoft\Windows\Temporary Internet Files\Content.IE5\X5T015VL\MC900431505[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66895" y="2068628"/>
              <a:ext cx="1031240" cy="1031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36"/>
            <p:cNvSpPr txBox="1">
              <a:spLocks noChangeArrowheads="1"/>
            </p:cNvSpPr>
            <p:nvPr/>
          </p:nvSpPr>
          <p:spPr bwMode="auto">
            <a:xfrm>
              <a:off x="6337636" y="3230032"/>
              <a:ext cx="1200150" cy="958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Pay Audit System</a:t>
              </a:r>
            </a:p>
          </p:txBody>
        </p:sp>
        <p:pic>
          <p:nvPicPr>
            <p:cNvPr id="11" name="Picture 2" descr="C:\Users\Fable\AppData\Local\Microsoft\Windows\Temporary Internet Files\Content.IE5\8ORMKK27\MC900433941[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3634" y="965163"/>
              <a:ext cx="1432667" cy="1432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40"/>
            <p:cNvSpPr txBox="1">
              <a:spLocks noChangeArrowheads="1"/>
            </p:cNvSpPr>
            <p:nvPr/>
          </p:nvSpPr>
          <p:spPr bwMode="auto">
            <a:xfrm>
              <a:off x="1822743" y="2332230"/>
              <a:ext cx="1198562" cy="410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Prime</a:t>
              </a:r>
            </a:p>
          </p:txBody>
        </p:sp>
        <p:sp>
          <p:nvSpPr>
            <p:cNvPr id="13" name="TextBox 43"/>
            <p:cNvSpPr txBox="1">
              <a:spLocks noChangeArrowheads="1"/>
            </p:cNvSpPr>
            <p:nvPr/>
          </p:nvSpPr>
          <p:spPr bwMode="auto">
            <a:xfrm>
              <a:off x="1323281" y="5242164"/>
              <a:ext cx="2204158" cy="410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Subcontractor</a:t>
              </a:r>
            </a:p>
          </p:txBody>
        </p:sp>
        <p:pic>
          <p:nvPicPr>
            <p:cNvPr id="14" name="Picture 33" descr="C:\Users\Fable\AppData\Local\Microsoft\Windows\Temporary Internet Files\Content.IE5\X5T015VL\MC900433942[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21631" y="3624756"/>
              <a:ext cx="1426369" cy="1426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60"/>
            <p:cNvSpPr txBox="1">
              <a:spLocks noChangeArrowheads="1"/>
            </p:cNvSpPr>
            <p:nvPr/>
          </p:nvSpPr>
          <p:spPr bwMode="auto">
            <a:xfrm rot="320525">
              <a:off x="3290798" y="2333304"/>
              <a:ext cx="3099636" cy="61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05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Submit subcontractor </a:t>
              </a:r>
              <a:r>
                <a:rPr kumimoji="0" lang="en-US" altLang="en-US" sz="1050" b="1" i="1"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actual paid</a:t>
              </a:r>
              <a:r>
                <a:rPr kumimoji="0" lang="en-US" altLang="en-US" sz="105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invoice amounts</a:t>
              </a:r>
              <a:endParaRPr kumimoji="0" lang="en-US" altLang="en-US" sz="1050" b="0" i="1" u="none" strike="noStrike" kern="1200" cap="none" spc="0" normalizeH="0" baseline="3000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6" name="TextBox 69"/>
            <p:cNvSpPr txBox="1">
              <a:spLocks noChangeArrowheads="1"/>
            </p:cNvSpPr>
            <p:nvPr/>
          </p:nvSpPr>
          <p:spPr bwMode="auto">
            <a:xfrm rot="21005088">
              <a:off x="3589051" y="3708757"/>
              <a:ext cx="3132137" cy="61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05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Submit actual payments </a:t>
              </a:r>
              <a:r>
                <a:rPr kumimoji="0" lang="en-US" altLang="en-US" sz="1050" b="1" i="1"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received</a:t>
              </a:r>
              <a:endParaRPr kumimoji="0" lang="en-US" altLang="en-US" sz="1050" b="1" i="1" u="none" strike="noStrike" kern="1200" cap="none" spc="0" normalizeH="0" baseline="30000" noProof="0" dirty="0">
                <a:ln>
                  <a:noFill/>
                </a:ln>
                <a:solidFill>
                  <a:srgbClr val="FF0000"/>
                </a:solidFill>
                <a:effectLst/>
                <a:uLnTx/>
                <a:uFillTx/>
                <a:latin typeface="Arial" panose="020B0604020202020204" pitchFamily="34" charset="0"/>
                <a:ea typeface="+mn-ea"/>
                <a:cs typeface="Arial" panose="020B0604020202020204" pitchFamily="34" charset="0"/>
              </a:endParaRPr>
            </a:p>
          </p:txBody>
        </p:sp>
        <p:sp>
          <p:nvSpPr>
            <p:cNvPr id="17" name="TextBox 62"/>
            <p:cNvSpPr txBox="1">
              <a:spLocks noChangeArrowheads="1"/>
            </p:cNvSpPr>
            <p:nvPr/>
          </p:nvSpPr>
          <p:spPr bwMode="auto">
            <a:xfrm>
              <a:off x="968121" y="2904490"/>
              <a:ext cx="1231027" cy="359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975"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Payment</a:t>
              </a:r>
            </a:p>
          </p:txBody>
        </p:sp>
      </p:grpSp>
      <p:cxnSp>
        <p:nvCxnSpPr>
          <p:cNvPr id="20" name="Straight Arrow Connector 19"/>
          <p:cNvCxnSpPr/>
          <p:nvPr/>
        </p:nvCxnSpPr>
        <p:spPr>
          <a:xfrm flipV="1">
            <a:off x="8206828" y="4060254"/>
            <a:ext cx="1574846" cy="295178"/>
          </a:xfrm>
          <a:prstGeom prst="straightConnector1">
            <a:avLst/>
          </a:prstGeom>
          <a:ln w="4127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8193801" y="2959263"/>
            <a:ext cx="1587873" cy="203945"/>
          </a:xfrm>
          <a:prstGeom prst="straightConnector1">
            <a:avLst/>
          </a:prstGeom>
          <a:ln w="4127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12" idx="2"/>
          </p:cNvCxnSpPr>
          <p:nvPr/>
        </p:nvCxnSpPr>
        <p:spPr>
          <a:xfrm>
            <a:off x="7490738" y="3480967"/>
            <a:ext cx="57708" cy="747575"/>
          </a:xfrm>
          <a:prstGeom prst="straightConnector1">
            <a:avLst/>
          </a:prstGeom>
          <a:ln w="41275">
            <a:solidFill>
              <a:srgbClr val="00206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87206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1371600" y="2105529"/>
            <a:ext cx="4443984" cy="4018544"/>
          </a:xfrm>
        </p:spPr>
        <p:txBody>
          <a:bodyPr>
            <a:normAutofit/>
          </a:bodyPr>
          <a:lstStyle/>
          <a:p>
            <a:pPr marL="0" indent="0">
              <a:buNone/>
            </a:pPr>
            <a:r>
              <a:rPr lang="en-US" sz="1700" b="1" dirty="0">
                <a:solidFill>
                  <a:srgbClr val="101D49"/>
                </a:solidFill>
                <a:latin typeface="Arial" panose="020B0604020202020204" pitchFamily="34" charset="0"/>
                <a:cs typeface="Arial" panose="020B0604020202020204" pitchFamily="34" charset="0"/>
              </a:rPr>
              <a:t>Pay Audit System</a:t>
            </a:r>
          </a:p>
          <a:p>
            <a:r>
              <a:rPr lang="en-US" sz="1700" dirty="0">
                <a:solidFill>
                  <a:srgbClr val="101D49"/>
                </a:solidFill>
                <a:latin typeface="Arial" panose="020B0604020202020204" pitchFamily="34" charset="0"/>
                <a:cs typeface="Arial" panose="020B0604020202020204" pitchFamily="34" charset="0"/>
              </a:rPr>
              <a:t>Tool utilized to monitor the state’s diversity spend for subcontractors</a:t>
            </a:r>
          </a:p>
          <a:p>
            <a:r>
              <a:rPr lang="en-US" sz="1700" dirty="0">
                <a:solidFill>
                  <a:srgbClr val="101D49"/>
                </a:solidFill>
                <a:latin typeface="Arial" panose="020B0604020202020204" pitchFamily="34" charset="0"/>
                <a:cs typeface="Arial" panose="020B0604020202020204" pitchFamily="34" charset="0"/>
              </a:rPr>
              <a:t>Selected primes and subcontractors are required to report payments submitted or received through this web-based tool</a:t>
            </a:r>
          </a:p>
          <a:p>
            <a:r>
              <a:rPr lang="en-US" sz="1700" dirty="0">
                <a:solidFill>
                  <a:srgbClr val="101D49"/>
                </a:solidFill>
                <a:latin typeface="Arial" panose="020B0604020202020204" pitchFamily="34" charset="0"/>
                <a:cs typeface="Arial" panose="020B0604020202020204" pitchFamily="34" charset="0"/>
              </a:rPr>
              <a:t>Based on contract terms payments should be reported monthly or quarterly</a:t>
            </a:r>
          </a:p>
          <a:p>
            <a:r>
              <a:rPr lang="en-US" sz="1650" b="1" dirty="0">
                <a:solidFill>
                  <a:srgbClr val="101D49"/>
                </a:solidFill>
                <a:latin typeface="Arial" panose="020B0604020202020204" pitchFamily="34" charset="0"/>
                <a:cs typeface="Arial" panose="020B0604020202020204" pitchFamily="34" charset="0"/>
              </a:rPr>
              <a:t>Questions? </a:t>
            </a:r>
            <a:r>
              <a:rPr lang="en-US" sz="1650" dirty="0">
                <a:solidFill>
                  <a:srgbClr val="101D49"/>
                </a:solidFill>
                <a:latin typeface="Arial" panose="020B0604020202020204" pitchFamily="34" charset="0"/>
                <a:cs typeface="Arial" panose="020B0604020202020204" pitchFamily="34" charset="0"/>
              </a:rPr>
              <a:t>Contact Division of Supplier Diversity</a:t>
            </a:r>
          </a:p>
          <a:p>
            <a:pPr lvl="1"/>
            <a:r>
              <a:rPr lang="en-US" sz="1250" i="0" dirty="0">
                <a:latin typeface="Arial" panose="020B0604020202020204" pitchFamily="34" charset="0"/>
                <a:cs typeface="Arial" panose="020B0604020202020204" pitchFamily="34" charset="0"/>
                <a:hlinkClick r:id="rId2"/>
              </a:rPr>
              <a:t>mwbecompliance@idoa.in.gov</a:t>
            </a:r>
            <a:r>
              <a:rPr lang="en-US" sz="1250" i="0" dirty="0">
                <a:latin typeface="Arial" panose="020B0604020202020204" pitchFamily="34" charset="0"/>
                <a:cs typeface="Arial" panose="020B0604020202020204" pitchFamily="34" charset="0"/>
              </a:rPr>
              <a:t> </a:t>
            </a:r>
          </a:p>
          <a:p>
            <a:pPr lvl="1"/>
            <a:r>
              <a:rPr lang="en-US" sz="1250" i="0" dirty="0">
                <a:latin typeface="Arial" panose="020B0604020202020204" pitchFamily="34" charset="0"/>
                <a:cs typeface="Arial" panose="020B0604020202020204" pitchFamily="34" charset="0"/>
                <a:hlinkClick r:id="rId3"/>
              </a:rPr>
              <a:t>www.in.gov/idoa/mwbe/payaudit.htm</a:t>
            </a:r>
            <a:r>
              <a:rPr lang="en-US" sz="1250" i="0" dirty="0">
                <a:latin typeface="Arial" panose="020B0604020202020204" pitchFamily="34" charset="0"/>
                <a:cs typeface="Arial" panose="020B0604020202020204" pitchFamily="34" charset="0"/>
              </a:rPr>
              <a:t> </a:t>
            </a:r>
          </a:p>
          <a:p>
            <a:endParaRPr lang="en-US" dirty="0"/>
          </a:p>
        </p:txBody>
      </p:sp>
      <p:sp>
        <p:nvSpPr>
          <p:cNvPr id="4" name="Title 3"/>
          <p:cNvSpPr>
            <a:spLocks noGrp="1"/>
          </p:cNvSpPr>
          <p:nvPr>
            <p:ph type="title"/>
          </p:nvPr>
        </p:nvSpPr>
        <p:spPr/>
        <p:txBody>
          <a:bodyPr/>
          <a:lstStyle/>
          <a:p>
            <a:r>
              <a:rPr lang="en-US" dirty="0">
                <a:latin typeface="Garamond" panose="02020404030301010803" pitchFamily="18" charset="0"/>
              </a:rPr>
              <a:t>Subcontractor Compliance</a:t>
            </a:r>
          </a:p>
        </p:txBody>
      </p:sp>
      <p:grpSp>
        <p:nvGrpSpPr>
          <p:cNvPr id="8" name="Group 7"/>
          <p:cNvGrpSpPr/>
          <p:nvPr/>
        </p:nvGrpSpPr>
        <p:grpSpPr>
          <a:xfrm>
            <a:off x="6566029" y="2105529"/>
            <a:ext cx="4178424" cy="3626809"/>
            <a:chOff x="968121" y="965163"/>
            <a:chExt cx="6569665" cy="4687710"/>
          </a:xfrm>
        </p:grpSpPr>
        <p:pic>
          <p:nvPicPr>
            <p:cNvPr id="9" name="Picture 9" descr="C:\Users\Fable\AppData\Local\Microsoft\Windows\Temporary Internet Files\Content.IE5\X5T015VL\MC900431505[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66895" y="2068628"/>
              <a:ext cx="1031240" cy="1031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36"/>
            <p:cNvSpPr txBox="1">
              <a:spLocks noChangeArrowheads="1"/>
            </p:cNvSpPr>
            <p:nvPr/>
          </p:nvSpPr>
          <p:spPr bwMode="auto">
            <a:xfrm>
              <a:off x="6337636" y="3230032"/>
              <a:ext cx="1200150" cy="958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Pay Audit System</a:t>
              </a:r>
            </a:p>
          </p:txBody>
        </p:sp>
        <p:pic>
          <p:nvPicPr>
            <p:cNvPr id="11" name="Picture 2" descr="C:\Users\Fable\AppData\Local\Microsoft\Windows\Temporary Internet Files\Content.IE5\8ORMKK27\MC900433941[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3634" y="965163"/>
              <a:ext cx="1432667" cy="1432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40"/>
            <p:cNvSpPr txBox="1">
              <a:spLocks noChangeArrowheads="1"/>
            </p:cNvSpPr>
            <p:nvPr/>
          </p:nvSpPr>
          <p:spPr bwMode="auto">
            <a:xfrm>
              <a:off x="1822743" y="2332230"/>
              <a:ext cx="1198562" cy="410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Prime</a:t>
              </a:r>
            </a:p>
          </p:txBody>
        </p:sp>
        <p:sp>
          <p:nvSpPr>
            <p:cNvPr id="13" name="TextBox 43"/>
            <p:cNvSpPr txBox="1">
              <a:spLocks noChangeArrowheads="1"/>
            </p:cNvSpPr>
            <p:nvPr/>
          </p:nvSpPr>
          <p:spPr bwMode="auto">
            <a:xfrm>
              <a:off x="1323281" y="5242164"/>
              <a:ext cx="2204158" cy="410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Subcontractor</a:t>
              </a:r>
            </a:p>
          </p:txBody>
        </p:sp>
        <p:pic>
          <p:nvPicPr>
            <p:cNvPr id="14" name="Picture 33" descr="C:\Users\Fable\AppData\Local\Microsoft\Windows\Temporary Internet Files\Content.IE5\X5T015VL\MC900433942[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21631" y="3624756"/>
              <a:ext cx="1426369" cy="1426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60"/>
            <p:cNvSpPr txBox="1">
              <a:spLocks noChangeArrowheads="1"/>
            </p:cNvSpPr>
            <p:nvPr/>
          </p:nvSpPr>
          <p:spPr bwMode="auto">
            <a:xfrm rot="320525">
              <a:off x="3290798" y="2333304"/>
              <a:ext cx="3099636" cy="61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05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Submit subcontractor </a:t>
              </a:r>
              <a:r>
                <a:rPr kumimoji="0" lang="en-US" altLang="en-US" sz="1050" b="1" i="1"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actual paid</a:t>
              </a:r>
              <a:r>
                <a:rPr kumimoji="0" lang="en-US" altLang="en-US" sz="105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invoice amounts</a:t>
              </a:r>
              <a:endParaRPr kumimoji="0" lang="en-US" altLang="en-US" sz="1050" b="0" i="1" u="none" strike="noStrike" kern="1200" cap="none" spc="0" normalizeH="0" baseline="3000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6" name="TextBox 69"/>
            <p:cNvSpPr txBox="1">
              <a:spLocks noChangeArrowheads="1"/>
            </p:cNvSpPr>
            <p:nvPr/>
          </p:nvSpPr>
          <p:spPr bwMode="auto">
            <a:xfrm rot="21005088">
              <a:off x="3589051" y="3708757"/>
              <a:ext cx="3132137" cy="61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05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Submit actual payments </a:t>
              </a:r>
              <a:r>
                <a:rPr kumimoji="0" lang="en-US" altLang="en-US" sz="1050" b="1" i="1"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received</a:t>
              </a:r>
              <a:endParaRPr kumimoji="0" lang="en-US" altLang="en-US" sz="1050" b="1" i="1" u="none" strike="noStrike" kern="1200" cap="none" spc="0" normalizeH="0" baseline="30000" noProof="0" dirty="0">
                <a:ln>
                  <a:noFill/>
                </a:ln>
                <a:solidFill>
                  <a:srgbClr val="FF0000"/>
                </a:solidFill>
                <a:effectLst/>
                <a:uLnTx/>
                <a:uFillTx/>
                <a:latin typeface="Arial" panose="020B0604020202020204" pitchFamily="34" charset="0"/>
                <a:ea typeface="+mn-ea"/>
                <a:cs typeface="Arial" panose="020B0604020202020204" pitchFamily="34" charset="0"/>
              </a:endParaRPr>
            </a:p>
          </p:txBody>
        </p:sp>
        <p:sp>
          <p:nvSpPr>
            <p:cNvPr id="17" name="TextBox 62"/>
            <p:cNvSpPr txBox="1">
              <a:spLocks noChangeArrowheads="1"/>
            </p:cNvSpPr>
            <p:nvPr/>
          </p:nvSpPr>
          <p:spPr bwMode="auto">
            <a:xfrm>
              <a:off x="968121" y="2904490"/>
              <a:ext cx="1231027" cy="359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975"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Payment</a:t>
              </a:r>
            </a:p>
          </p:txBody>
        </p:sp>
      </p:grpSp>
      <p:cxnSp>
        <p:nvCxnSpPr>
          <p:cNvPr id="20" name="Straight Arrow Connector 19"/>
          <p:cNvCxnSpPr/>
          <p:nvPr/>
        </p:nvCxnSpPr>
        <p:spPr>
          <a:xfrm flipV="1">
            <a:off x="8206828" y="4060254"/>
            <a:ext cx="1574846" cy="295178"/>
          </a:xfrm>
          <a:prstGeom prst="straightConnector1">
            <a:avLst/>
          </a:prstGeom>
          <a:ln w="4127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8193801" y="2959263"/>
            <a:ext cx="1587873" cy="203945"/>
          </a:xfrm>
          <a:prstGeom prst="straightConnector1">
            <a:avLst/>
          </a:prstGeom>
          <a:ln w="4127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12" idx="2"/>
          </p:cNvCxnSpPr>
          <p:nvPr/>
        </p:nvCxnSpPr>
        <p:spPr>
          <a:xfrm>
            <a:off x="7490738" y="3480967"/>
            <a:ext cx="57708" cy="747575"/>
          </a:xfrm>
          <a:prstGeom prst="straightConnector1">
            <a:avLst/>
          </a:prstGeom>
          <a:ln w="41275">
            <a:solidFill>
              <a:srgbClr val="00206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13791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Required Forms / Documents </a:t>
            </a:r>
          </a:p>
        </p:txBody>
      </p:sp>
      <p:sp>
        <p:nvSpPr>
          <p:cNvPr id="3" name="Content Placeholder 2"/>
          <p:cNvSpPr>
            <a:spLocks noGrp="1"/>
          </p:cNvSpPr>
          <p:nvPr>
            <p:ph idx="1"/>
          </p:nvPr>
        </p:nvSpPr>
        <p:spPr>
          <a:xfrm>
            <a:off x="1295400" y="1869743"/>
            <a:ext cx="9601200" cy="4380932"/>
          </a:xfrm>
        </p:spPr>
        <p:txBody>
          <a:bodyPr>
            <a:normAutofit fontScale="62500" lnSpcReduction="20000"/>
          </a:bodyPr>
          <a:lstStyle/>
          <a:p>
            <a:pPr marL="0" indent="0">
              <a:buNone/>
            </a:pPr>
            <a:r>
              <a:rPr lang="en-US" sz="3100" dirty="0">
                <a:solidFill>
                  <a:srgbClr val="101D49"/>
                </a:solidFill>
                <a:latin typeface="Arial" panose="020B0604020202020204" pitchFamily="34" charset="0"/>
                <a:cs typeface="Arial" panose="020B0604020202020204" pitchFamily="34" charset="0"/>
              </a:rPr>
              <a:t>Executive Summary</a:t>
            </a:r>
          </a:p>
          <a:p>
            <a:pPr>
              <a:buFont typeface="Wingdings" panose="05000000000000000000" pitchFamily="2" charset="2"/>
              <a:buChar char="§"/>
            </a:pPr>
            <a:r>
              <a:rPr lang="en-US" sz="3100" dirty="0">
                <a:solidFill>
                  <a:srgbClr val="101D49"/>
                </a:solidFill>
                <a:latin typeface="Arial" panose="020B0604020202020204" pitchFamily="34" charset="0"/>
                <a:cs typeface="Arial" panose="020B0604020202020204" pitchFamily="34" charset="0"/>
              </a:rPr>
              <a:t>Clearly identify a point of contact (name, email, phone)	</a:t>
            </a:r>
          </a:p>
          <a:p>
            <a:pPr>
              <a:buFont typeface="Wingdings" panose="05000000000000000000" pitchFamily="2" charset="2"/>
              <a:buChar char="§"/>
            </a:pPr>
            <a:r>
              <a:rPr lang="en-US" sz="3100" dirty="0">
                <a:solidFill>
                  <a:srgbClr val="101D49"/>
                </a:solidFill>
                <a:latin typeface="Arial" panose="020B0604020202020204" pitchFamily="34" charset="0"/>
                <a:cs typeface="Arial" panose="020B0604020202020204" pitchFamily="34" charset="0"/>
              </a:rPr>
              <a:t>Include any exceptions to Attachment B sample contract</a:t>
            </a:r>
          </a:p>
          <a:p>
            <a:pPr marL="0" indent="0">
              <a:buNone/>
            </a:pPr>
            <a:r>
              <a:rPr lang="en-US" sz="3100" dirty="0">
                <a:solidFill>
                  <a:srgbClr val="101D49"/>
                </a:solidFill>
                <a:latin typeface="Arial" panose="020B0604020202020204" pitchFamily="34" charset="0"/>
                <a:cs typeface="Arial" panose="020B0604020202020204" pitchFamily="34" charset="0"/>
              </a:rPr>
              <a:t>      Attachment A and A1</a:t>
            </a:r>
          </a:p>
          <a:p>
            <a:pPr>
              <a:buFont typeface="Wingdings" panose="05000000000000000000" pitchFamily="2" charset="2"/>
              <a:buChar char="§"/>
            </a:pPr>
            <a:r>
              <a:rPr lang="en-US" sz="3100" dirty="0">
                <a:solidFill>
                  <a:srgbClr val="101D49"/>
                </a:solidFill>
                <a:latin typeface="Arial" panose="020B0604020202020204" pitchFamily="34" charset="0"/>
                <a:cs typeface="Arial" panose="020B0604020202020204" pitchFamily="34" charset="0"/>
              </a:rPr>
              <a:t>IDOA Certification Letter </a:t>
            </a:r>
          </a:p>
          <a:p>
            <a:pPr>
              <a:buFont typeface="Wingdings" panose="05000000000000000000" pitchFamily="2" charset="2"/>
              <a:buChar char="§"/>
            </a:pPr>
            <a:r>
              <a:rPr lang="en-US" sz="3100" dirty="0">
                <a:solidFill>
                  <a:srgbClr val="101D49"/>
                </a:solidFill>
                <a:latin typeface="Arial" panose="020B0604020202020204" pitchFamily="34" charset="0"/>
                <a:cs typeface="Arial" panose="020B0604020202020204" pitchFamily="34" charset="0"/>
              </a:rPr>
              <a:t>Subcontractor Commitment Letter </a:t>
            </a:r>
          </a:p>
          <a:p>
            <a:pPr lvl="1">
              <a:buFont typeface="Arial" panose="020B0604020202020204" pitchFamily="34" charset="0"/>
              <a:buChar char="•"/>
            </a:pPr>
            <a:r>
              <a:rPr lang="en-US" sz="3100" i="0" dirty="0">
                <a:solidFill>
                  <a:srgbClr val="101D49"/>
                </a:solidFill>
                <a:latin typeface="Arial" panose="020B0604020202020204" pitchFamily="34" charset="0"/>
                <a:cs typeface="Arial" panose="020B0604020202020204" pitchFamily="34" charset="0"/>
              </a:rPr>
              <a:t>The dollar amount being subcontracted to them</a:t>
            </a:r>
          </a:p>
          <a:p>
            <a:pPr lvl="1">
              <a:buFont typeface="Arial" panose="020B0604020202020204" pitchFamily="34" charset="0"/>
              <a:buChar char="•"/>
            </a:pPr>
            <a:r>
              <a:rPr lang="en-US" sz="3100" i="0" dirty="0">
                <a:solidFill>
                  <a:srgbClr val="101D49"/>
                </a:solidFill>
                <a:latin typeface="Arial" panose="020B0604020202020204" pitchFamily="34" charset="0"/>
                <a:cs typeface="Arial" panose="020B0604020202020204" pitchFamily="34" charset="0"/>
              </a:rPr>
              <a:t>The subcontract amount reflected as a percentage of the total contract</a:t>
            </a:r>
          </a:p>
          <a:p>
            <a:pPr lvl="1">
              <a:buFont typeface="Arial" panose="020B0604020202020204" pitchFamily="34" charset="0"/>
              <a:buChar char="•"/>
            </a:pPr>
            <a:r>
              <a:rPr lang="en-US" sz="3100" i="0" dirty="0">
                <a:solidFill>
                  <a:srgbClr val="101D49"/>
                </a:solidFill>
                <a:latin typeface="Arial" panose="020B0604020202020204" pitchFamily="34" charset="0"/>
                <a:cs typeface="Arial" panose="020B0604020202020204" pitchFamily="34" charset="0"/>
              </a:rPr>
              <a:t>A description of products and/or services to be provided on this contract</a:t>
            </a:r>
          </a:p>
          <a:p>
            <a:pPr lvl="1">
              <a:buFont typeface="Arial" panose="020B0604020202020204" pitchFamily="34" charset="0"/>
              <a:buChar char="•"/>
            </a:pPr>
            <a:r>
              <a:rPr lang="en-US" sz="3100" i="0" dirty="0">
                <a:solidFill>
                  <a:srgbClr val="101D49"/>
                </a:solidFill>
                <a:latin typeface="Arial" panose="020B0604020202020204" pitchFamily="34" charset="0"/>
                <a:cs typeface="Arial" panose="020B0604020202020204" pitchFamily="34" charset="0"/>
              </a:rPr>
              <a:t>Approximate date the subcontractor will perform work on this contract</a:t>
            </a:r>
          </a:p>
          <a:p>
            <a:pPr marL="0" indent="0">
              <a:buNone/>
            </a:pPr>
            <a:endParaRPr lang="en-US" sz="3100" dirty="0">
              <a:solidFill>
                <a:srgbClr val="101D49"/>
              </a:solidFill>
              <a:latin typeface="Garamond" panose="02020404030301010803" pitchFamily="18" charset="0"/>
            </a:endParaRPr>
          </a:p>
          <a:p>
            <a:endParaRPr lang="en-US" sz="3100" dirty="0">
              <a:solidFill>
                <a:srgbClr val="101D49"/>
              </a:solidFill>
              <a:latin typeface="Garamond" panose="02020404030301010803" pitchFamily="18" charset="0"/>
            </a:endParaRPr>
          </a:p>
          <a:p>
            <a:endParaRPr lang="en-US" sz="3100" u="sng" dirty="0">
              <a:solidFill>
                <a:srgbClr val="101D49"/>
              </a:solidFill>
              <a:latin typeface="Garamond" panose="02020404030301010803" pitchFamily="18" charset="0"/>
            </a:endParaRPr>
          </a:p>
          <a:p>
            <a:pPr marL="0" indent="0">
              <a:buNone/>
            </a:pPr>
            <a:endParaRPr lang="en-US" sz="2600" dirty="0">
              <a:solidFill>
                <a:srgbClr val="101D49"/>
              </a:solidFill>
              <a:latin typeface="Garamond" panose="02020404030301010803" pitchFamily="18" charset="0"/>
            </a:endParaRPr>
          </a:p>
          <a:p>
            <a:endParaRPr lang="en-US" sz="2600" dirty="0">
              <a:solidFill>
                <a:srgbClr val="101D49"/>
              </a:solidFill>
              <a:latin typeface="Garamond" panose="02020404030301010803" pitchFamily="18" charset="0"/>
            </a:endParaRPr>
          </a:p>
          <a:p>
            <a:endParaRPr lang="en-US" dirty="0"/>
          </a:p>
        </p:txBody>
      </p:sp>
    </p:spTree>
    <p:extLst>
      <p:ext uri="{BB962C8B-B14F-4D97-AF65-F5344CB8AC3E}">
        <p14:creationId xmlns:p14="http://schemas.microsoft.com/office/powerpoint/2010/main" val="10560289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Garamond" panose="02020404030301010803" pitchFamily="18" charset="0"/>
              </a:rPr>
              <a:t>Purpose of the RFP</a:t>
            </a:r>
          </a:p>
        </p:txBody>
      </p:sp>
      <p:sp>
        <p:nvSpPr>
          <p:cNvPr id="6" name="Content Placeholder 5"/>
          <p:cNvSpPr>
            <a:spLocks noGrp="1"/>
          </p:cNvSpPr>
          <p:nvPr>
            <p:ph idx="1"/>
          </p:nvPr>
        </p:nvSpPr>
        <p:spPr>
          <a:xfrm>
            <a:off x="1371599" y="1955409"/>
            <a:ext cx="9741877" cy="4031731"/>
          </a:xfrm>
        </p:spPr>
        <p:txBody>
          <a:bodyPr>
            <a:normAutofit/>
          </a:bodyPr>
          <a:lstStyle/>
          <a:p>
            <a:pPr marL="0" indent="0">
              <a:buNone/>
            </a:pPr>
            <a:r>
              <a:rPr lang="en-US" sz="2800" dirty="0">
                <a:solidFill>
                  <a:srgbClr val="101D49"/>
                </a:solidFill>
                <a:latin typeface="Arial" panose="020B0604020202020204" pitchFamily="34" charset="0"/>
                <a:ea typeface="Times New Roman" panose="02020603050405020304" pitchFamily="18" charset="0"/>
                <a:cs typeface="Arial" panose="020B0604020202020204" pitchFamily="34" charset="0"/>
              </a:rPr>
              <a:t>The purpose of this solicitation is to select a respondent that can satisfy the State’s need for equine drug testing services.  It is the intent of IHRC to contract with a respondent that provides quality equine drug testing services, including the ability to analyze equine biological samples (blood, urine, hair, etc.) using state-of-the-art methods for IHRC race meetings and out of competition testing. </a:t>
            </a:r>
          </a:p>
        </p:txBody>
      </p:sp>
    </p:spTree>
    <p:extLst>
      <p:ext uri="{BB962C8B-B14F-4D97-AF65-F5344CB8AC3E}">
        <p14:creationId xmlns:p14="http://schemas.microsoft.com/office/powerpoint/2010/main" val="42370973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Required Forms / Documents </a:t>
            </a:r>
          </a:p>
        </p:txBody>
      </p:sp>
      <p:sp>
        <p:nvSpPr>
          <p:cNvPr id="3" name="Content Placeholder 2"/>
          <p:cNvSpPr>
            <a:spLocks noGrp="1"/>
          </p:cNvSpPr>
          <p:nvPr>
            <p:ph idx="1"/>
          </p:nvPr>
        </p:nvSpPr>
        <p:spPr>
          <a:xfrm>
            <a:off x="1371600" y="1924333"/>
            <a:ext cx="9601200" cy="4062807"/>
          </a:xfrm>
        </p:spPr>
        <p:txBody>
          <a:bodyPr>
            <a:normAutofit/>
          </a:bodyPr>
          <a:lstStyle/>
          <a:p>
            <a:pPr marL="0" indent="0">
              <a:buNone/>
            </a:pPr>
            <a:r>
              <a:rPr lang="en-US" sz="2400" dirty="0">
                <a:solidFill>
                  <a:srgbClr val="101D49"/>
                </a:solidFill>
                <a:latin typeface="Arial" panose="020B0604020202020204" pitchFamily="34" charset="0"/>
                <a:cs typeface="Arial" panose="020B0604020202020204" pitchFamily="34" charset="0"/>
              </a:rPr>
              <a:t>Attachment B: Redline copy (if applicable)</a:t>
            </a:r>
          </a:p>
          <a:p>
            <a:pPr marL="0" indent="0">
              <a:buNone/>
            </a:pPr>
            <a:r>
              <a:rPr lang="en-US" sz="2400" dirty="0">
                <a:solidFill>
                  <a:srgbClr val="101D49"/>
                </a:solidFill>
                <a:latin typeface="Arial" panose="020B0604020202020204" pitchFamily="34" charset="0"/>
                <a:cs typeface="Arial" panose="020B0604020202020204" pitchFamily="34" charset="0"/>
              </a:rPr>
              <a:t>Attachment C  Indiana Economic Impact </a:t>
            </a:r>
          </a:p>
          <a:p>
            <a:pPr marL="0" indent="0">
              <a:buNone/>
            </a:pPr>
            <a:r>
              <a:rPr lang="en-US" sz="2400" dirty="0">
                <a:solidFill>
                  <a:srgbClr val="101D49"/>
                </a:solidFill>
                <a:latin typeface="Arial" panose="020B0604020202020204" pitchFamily="34" charset="0"/>
                <a:cs typeface="Arial" panose="020B0604020202020204" pitchFamily="34" charset="0"/>
              </a:rPr>
              <a:t>     - Complete / Submit in Excel </a:t>
            </a:r>
          </a:p>
          <a:p>
            <a:pPr marL="0" indent="0">
              <a:buNone/>
            </a:pPr>
            <a:r>
              <a:rPr lang="en-US" sz="2400" dirty="0">
                <a:solidFill>
                  <a:srgbClr val="101D49"/>
                </a:solidFill>
                <a:latin typeface="Arial" panose="020B0604020202020204" pitchFamily="34" charset="0"/>
                <a:cs typeface="Arial" panose="020B0604020202020204" pitchFamily="34" charset="0"/>
              </a:rPr>
              <a:t>      - Signature Required </a:t>
            </a:r>
          </a:p>
          <a:p>
            <a:pPr marL="0" indent="0">
              <a:buNone/>
            </a:pPr>
            <a:r>
              <a:rPr lang="en-US" sz="2400" dirty="0">
                <a:solidFill>
                  <a:srgbClr val="101D49"/>
                </a:solidFill>
                <a:latin typeface="Arial" panose="020B0604020202020204" pitchFamily="34" charset="0"/>
                <a:cs typeface="Arial" panose="020B0604020202020204" pitchFamily="34" charset="0"/>
              </a:rPr>
              <a:t>Attachment D Cost Proposal</a:t>
            </a:r>
          </a:p>
          <a:p>
            <a:pPr marL="0" indent="0">
              <a:buNone/>
            </a:pPr>
            <a:r>
              <a:rPr lang="en-US" sz="2400" dirty="0">
                <a:solidFill>
                  <a:srgbClr val="101D49"/>
                </a:solidFill>
                <a:latin typeface="Arial" panose="020B0604020202020204" pitchFamily="34" charset="0"/>
                <a:cs typeface="Arial" panose="020B0604020202020204" pitchFamily="34" charset="0"/>
              </a:rPr>
              <a:t>Attachment E  Business Proposal </a:t>
            </a:r>
          </a:p>
          <a:p>
            <a:pPr marL="0" indent="0">
              <a:buNone/>
            </a:pPr>
            <a:r>
              <a:rPr lang="en-US" sz="2400" dirty="0">
                <a:solidFill>
                  <a:srgbClr val="101D49"/>
                </a:solidFill>
                <a:latin typeface="Arial" panose="020B0604020202020204" pitchFamily="34" charset="0"/>
                <a:cs typeface="Arial" panose="020B0604020202020204" pitchFamily="34" charset="0"/>
              </a:rPr>
              <a:t>Attachment F Technical Proposal</a:t>
            </a:r>
          </a:p>
          <a:p>
            <a:pPr marL="0" indent="0">
              <a:buNone/>
            </a:pPr>
            <a:endParaRPr lang="en-US" dirty="0"/>
          </a:p>
        </p:txBody>
      </p:sp>
    </p:spTree>
    <p:extLst>
      <p:ext uri="{BB962C8B-B14F-4D97-AF65-F5344CB8AC3E}">
        <p14:creationId xmlns:p14="http://schemas.microsoft.com/office/powerpoint/2010/main" val="25117875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1E18CA-36B0-4D9A-A1CC-7B445BFBD765}"/>
              </a:ext>
            </a:extLst>
          </p:cNvPr>
          <p:cNvSpPr>
            <a:spLocks noGrp="1"/>
          </p:cNvSpPr>
          <p:nvPr>
            <p:ph type="title"/>
          </p:nvPr>
        </p:nvSpPr>
        <p:spPr/>
        <p:txBody>
          <a:bodyPr/>
          <a:lstStyle/>
          <a:p>
            <a:r>
              <a:rPr lang="en-US" dirty="0"/>
              <a:t>Required Forms / Documents </a:t>
            </a:r>
          </a:p>
        </p:txBody>
      </p:sp>
      <p:sp>
        <p:nvSpPr>
          <p:cNvPr id="3" name="Content Placeholder 2">
            <a:extLst>
              <a:ext uri="{FF2B5EF4-FFF2-40B4-BE49-F238E27FC236}">
                <a16:creationId xmlns:a16="http://schemas.microsoft.com/office/drawing/2014/main" id="{1F7AA05A-D974-419F-A4BF-50D9BCA65713}"/>
              </a:ext>
            </a:extLst>
          </p:cNvPr>
          <p:cNvSpPr>
            <a:spLocks noGrp="1"/>
          </p:cNvSpPr>
          <p:nvPr>
            <p:ph idx="1"/>
          </p:nvPr>
        </p:nvSpPr>
        <p:spPr>
          <a:xfrm>
            <a:off x="1371600" y="1842868"/>
            <a:ext cx="9601200" cy="4144272"/>
          </a:xfrm>
        </p:spPr>
        <p:txBody>
          <a:bodyPr/>
          <a:lstStyle/>
          <a:p>
            <a:pPr marL="0" indent="0">
              <a:buNone/>
            </a:pPr>
            <a:r>
              <a:rPr lang="en-US" sz="2800" dirty="0">
                <a:solidFill>
                  <a:srgbClr val="101D49"/>
                </a:solidFill>
                <a:latin typeface="Arial" panose="020B0604020202020204" pitchFamily="34" charset="0"/>
                <a:cs typeface="Arial" panose="020B0604020202020204" pitchFamily="34" charset="0"/>
              </a:rPr>
              <a:t>Attachment H Reference Check Form (3)</a:t>
            </a:r>
          </a:p>
          <a:p>
            <a:pPr>
              <a:buFont typeface="Arial" panose="020B0604020202020204" pitchFamily="34" charset="0"/>
              <a:buChar char="•"/>
            </a:pPr>
            <a:r>
              <a:rPr lang="en-US" dirty="0">
                <a:solidFill>
                  <a:srgbClr val="101D49"/>
                </a:solidFill>
                <a:latin typeface="Arial" panose="020B0604020202020204" pitchFamily="34" charset="0"/>
                <a:cs typeface="Arial" panose="020B0604020202020204" pitchFamily="34" charset="0"/>
              </a:rPr>
              <a:t>Must be emailed directly to IDOA from the Reference </a:t>
            </a:r>
            <a:r>
              <a:rPr lang="en-US" u="sng" dirty="0">
                <a:solidFill>
                  <a:srgbClr val="101D49"/>
                </a:solidFill>
                <a:latin typeface="Arial" panose="020B0604020202020204" pitchFamily="34" charset="0"/>
                <a:cs typeface="Arial" panose="020B0604020202020204" pitchFamily="34" charset="0"/>
              </a:rPr>
              <a:t>NOT</a:t>
            </a:r>
            <a:r>
              <a:rPr lang="en-US" dirty="0">
                <a:solidFill>
                  <a:srgbClr val="101D49"/>
                </a:solidFill>
                <a:latin typeface="Arial" panose="020B0604020202020204" pitchFamily="34" charset="0"/>
                <a:cs typeface="Arial" panose="020B0604020202020204" pitchFamily="34" charset="0"/>
              </a:rPr>
              <a:t> the Respondent </a:t>
            </a:r>
          </a:p>
          <a:p>
            <a:pPr marL="0" indent="0">
              <a:buNone/>
            </a:pPr>
            <a:r>
              <a:rPr lang="en-US" sz="2800" dirty="0">
                <a:solidFill>
                  <a:srgbClr val="101D49"/>
                </a:solidFill>
                <a:latin typeface="Arial" panose="020B0604020202020204" pitchFamily="34" charset="0"/>
                <a:cs typeface="Arial" panose="020B0604020202020204" pitchFamily="34" charset="0"/>
              </a:rPr>
              <a:t>Attachment J Attestation Form </a:t>
            </a:r>
          </a:p>
          <a:p>
            <a:pPr marL="0" indent="0">
              <a:buNone/>
            </a:pPr>
            <a:r>
              <a:rPr lang="en-US" sz="2800" i="1" dirty="0">
                <a:solidFill>
                  <a:srgbClr val="FF0000"/>
                </a:solidFill>
                <a:latin typeface="Garamond" panose="02020404030301010803" pitchFamily="18" charset="0"/>
              </a:rPr>
              <a:t>Failure to submit any of the required forms/documents puts your proposal at risk of not being evaluated and/or loss of points. </a:t>
            </a:r>
          </a:p>
          <a:p>
            <a:pPr marL="0" indent="0">
              <a:buNone/>
            </a:pPr>
            <a:endParaRPr lang="en-US" dirty="0"/>
          </a:p>
        </p:txBody>
      </p:sp>
    </p:spTree>
    <p:extLst>
      <p:ext uri="{BB962C8B-B14F-4D97-AF65-F5344CB8AC3E}">
        <p14:creationId xmlns:p14="http://schemas.microsoft.com/office/powerpoint/2010/main" val="2401927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Garamond" panose="02020404030301010803" pitchFamily="18" charset="0"/>
              </a:rPr>
              <a:t>Questions</a:t>
            </a:r>
            <a:br>
              <a:rPr lang="en-US" dirty="0">
                <a:solidFill>
                  <a:schemeClr val="tx1"/>
                </a:solidFill>
              </a:rPr>
            </a:br>
            <a:endParaRPr lang="en-US" dirty="0"/>
          </a:p>
        </p:txBody>
      </p:sp>
      <p:sp>
        <p:nvSpPr>
          <p:cNvPr id="6" name="Content Placeholder 5"/>
          <p:cNvSpPr>
            <a:spLocks noGrp="1"/>
          </p:cNvSpPr>
          <p:nvPr>
            <p:ph idx="1"/>
          </p:nvPr>
        </p:nvSpPr>
        <p:spPr>
          <a:xfrm>
            <a:off x="1937082" y="1969478"/>
            <a:ext cx="8909109" cy="4017662"/>
          </a:xfrm>
        </p:spPr>
        <p:txBody>
          <a:bodyPr>
            <a:normAutofit/>
          </a:bodyPr>
          <a:lstStyle/>
          <a:p>
            <a:pPr marL="0" indent="0">
              <a:buNone/>
            </a:pPr>
            <a:r>
              <a:rPr lang="en-US" sz="2400" dirty="0">
                <a:solidFill>
                  <a:srgbClr val="002060"/>
                </a:solidFill>
                <a:latin typeface="Arial" panose="020B0604020202020204" pitchFamily="34" charset="0"/>
                <a:cs typeface="Arial" panose="020B0604020202020204" pitchFamily="34" charset="0"/>
              </a:rPr>
              <a:t>All questions must be submitted via email to </a:t>
            </a:r>
            <a:r>
              <a:rPr lang="en-US" sz="2400" dirty="0">
                <a:solidFill>
                  <a:srgbClr val="002060"/>
                </a:solidFill>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rfp@idoa.in.gov</a:t>
            </a:r>
            <a:r>
              <a:rPr lang="en-US" sz="2400" dirty="0">
                <a:solidFill>
                  <a:srgbClr val="002060"/>
                </a:solidFill>
                <a:latin typeface="Arial" panose="020B0604020202020204" pitchFamily="34" charset="0"/>
                <a:cs typeface="Arial" panose="020B0604020202020204" pitchFamily="34" charset="0"/>
              </a:rPr>
              <a:t> no later than 3:00 PM ET September 13, 2024, using Attachment G Questions &amp; Answers template. </a:t>
            </a:r>
          </a:p>
          <a:p>
            <a:pPr marL="0" indent="0">
              <a:buNone/>
            </a:pPr>
            <a:endParaRPr lang="en-US" sz="2400" dirty="0">
              <a:solidFill>
                <a:srgbClr val="002060"/>
              </a:solidFill>
              <a:latin typeface="Arial" panose="020B0604020202020204" pitchFamily="34" charset="0"/>
              <a:cs typeface="Arial" panose="020B0604020202020204" pitchFamily="34" charset="0"/>
            </a:endParaRPr>
          </a:p>
          <a:p>
            <a:pPr marL="0" indent="0">
              <a:buNone/>
            </a:pPr>
            <a:r>
              <a:rPr lang="en-US" sz="2400" u="sng" dirty="0">
                <a:solidFill>
                  <a:srgbClr val="002060"/>
                </a:solidFill>
                <a:latin typeface="Arial" panose="020B0604020202020204" pitchFamily="34" charset="0"/>
                <a:cs typeface="Arial" panose="020B0604020202020204" pitchFamily="34" charset="0"/>
              </a:rPr>
              <a:t>REMINDER</a:t>
            </a:r>
            <a:r>
              <a:rPr lang="en-US" sz="2400" dirty="0">
                <a:solidFill>
                  <a:srgbClr val="002060"/>
                </a:solidFill>
                <a:latin typeface="Arial" panose="020B0604020202020204" pitchFamily="34" charset="0"/>
                <a:cs typeface="Arial" panose="020B0604020202020204" pitchFamily="34" charset="0"/>
              </a:rPr>
              <a:t>: Email your contact info via Attachment I Network Opportunities Form to </a:t>
            </a:r>
            <a:r>
              <a:rPr lang="en-US" sz="2400" dirty="0">
                <a:solidFill>
                  <a:srgbClr val="002060"/>
                </a:solidFill>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rfp@idoa.in.gov</a:t>
            </a:r>
            <a:r>
              <a:rPr lang="en-US" sz="2400" dirty="0">
                <a:solidFill>
                  <a:srgbClr val="002060"/>
                </a:solidFill>
                <a:latin typeface="Arial" panose="020B0604020202020204" pitchFamily="34" charset="0"/>
                <a:cs typeface="Arial" panose="020B0604020202020204" pitchFamily="34" charset="0"/>
              </a:rPr>
              <a:t> to be included on the virtual sign in sheet no later than 3:00 PM ET September 13, 2024. </a:t>
            </a:r>
          </a:p>
          <a:p>
            <a:pPr marL="0" indent="0" algn="ctr">
              <a:buNone/>
            </a:pPr>
            <a:endParaRPr lang="en-US" dirty="0"/>
          </a:p>
        </p:txBody>
      </p:sp>
    </p:spTree>
    <p:extLst>
      <p:ext uri="{BB962C8B-B14F-4D97-AF65-F5344CB8AC3E}">
        <p14:creationId xmlns:p14="http://schemas.microsoft.com/office/powerpoint/2010/main" val="16763711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101D49"/>
        </a:solidFill>
        <a:effectLst/>
      </p:bgPr>
    </p:bg>
    <p:spTree>
      <p:nvGrpSpPr>
        <p:cNvPr id="1" name=""/>
        <p:cNvGrpSpPr/>
        <p:nvPr/>
      </p:nvGrpSpPr>
      <p:grpSpPr>
        <a:xfrm>
          <a:off x="0" y="0"/>
          <a:ext cx="0" cy="0"/>
          <a:chOff x="0" y="0"/>
          <a:chExt cx="0" cy="0"/>
        </a:xfrm>
      </p:grpSpPr>
      <p:sp>
        <p:nvSpPr>
          <p:cNvPr id="5" name="Title 4"/>
          <p:cNvSpPr>
            <a:spLocks noGrp="1"/>
          </p:cNvSpPr>
          <p:nvPr>
            <p:ph type="ctrTitle"/>
          </p:nvPr>
        </p:nvSpPr>
        <p:spPr>
          <a:xfrm>
            <a:off x="1218495" y="2196353"/>
            <a:ext cx="9736376" cy="1156447"/>
          </a:xfrm>
        </p:spPr>
        <p:txBody>
          <a:bodyPr/>
          <a:lstStyle/>
          <a:p>
            <a:pPr marL="342900" lvl="0" indent="-342900" defTabSz="914400">
              <a:lnSpc>
                <a:spcPct val="100000"/>
              </a:lnSpc>
              <a:spcBef>
                <a:spcPct val="20000"/>
              </a:spcBef>
              <a:defRPr/>
            </a:pPr>
            <a:r>
              <a:rPr lang="en-US" sz="8000" b="1" cap="none" dirty="0">
                <a:latin typeface="Arial" panose="020B0604020202020204" pitchFamily="34" charset="0"/>
                <a:cs typeface="Arial" panose="020B0604020202020204" pitchFamily="34" charset="0"/>
              </a:rPr>
              <a:t>Thank You</a:t>
            </a:r>
            <a:r>
              <a:rPr lang="en-US" sz="3600" u="sng" dirty="0">
                <a:latin typeface="Arial" panose="020B0604020202020204" pitchFamily="34" charset="0"/>
                <a:cs typeface="Arial" panose="020B0604020202020204" pitchFamily="34" charset="0"/>
              </a:rPr>
              <a:t> </a:t>
            </a:r>
          </a:p>
        </p:txBody>
      </p:sp>
      <p:sp>
        <p:nvSpPr>
          <p:cNvPr id="2" name="Title 4">
            <a:extLst>
              <a:ext uri="{FF2B5EF4-FFF2-40B4-BE49-F238E27FC236}">
                <a16:creationId xmlns:a16="http://schemas.microsoft.com/office/drawing/2014/main" id="{7316B9F9-143E-1D78-637C-B1A92D4EB572}"/>
              </a:ext>
            </a:extLst>
          </p:cNvPr>
          <p:cNvSpPr txBox="1">
            <a:spLocks/>
          </p:cNvSpPr>
          <p:nvPr/>
        </p:nvSpPr>
        <p:spPr>
          <a:xfrm>
            <a:off x="1218495" y="4634753"/>
            <a:ext cx="7531768" cy="573740"/>
          </a:xfrm>
          <a:prstGeom prst="rect">
            <a:avLst/>
          </a:prstGeom>
        </p:spPr>
        <p:txBody>
          <a:bodyPr anchor="b">
            <a:noAutofit/>
          </a:bodyPr>
          <a:lstStyle>
            <a:lvl1pPr algn="ctr" defTabSz="914377" rtl="0" eaLnBrk="1" latinLnBrk="0" hangingPunct="1">
              <a:lnSpc>
                <a:spcPct val="89000"/>
              </a:lnSpc>
              <a:spcBef>
                <a:spcPct val="0"/>
              </a:spcBef>
              <a:buNone/>
              <a:defRPr sz="7200" kern="1200" cap="all" baseline="0">
                <a:solidFill>
                  <a:srgbClr val="101D49"/>
                </a:solidFill>
                <a:latin typeface="+mj-lt"/>
                <a:ea typeface="+mj-ea"/>
                <a:cs typeface="+mj-cs"/>
              </a:defRPr>
            </a:lvl1pPr>
          </a:lstStyle>
          <a:p>
            <a:pPr marL="342900" indent="-342900" algn="l" defTabSz="914400">
              <a:lnSpc>
                <a:spcPct val="100000"/>
              </a:lnSpc>
              <a:spcBef>
                <a:spcPct val="20000"/>
              </a:spcBef>
              <a:defRPr/>
            </a:pPr>
            <a:r>
              <a:rPr lang="en-US" sz="1600" cap="none" dirty="0">
                <a:latin typeface="Arial" panose="020B0604020202020204" pitchFamily="34" charset="0"/>
                <a:cs typeface="Arial" panose="020B0604020202020204" pitchFamily="34" charset="0"/>
              </a:rPr>
              <a:t>Arthur L. Sample IV / Procurement Specialist</a:t>
            </a:r>
          </a:p>
          <a:p>
            <a:pPr marL="342900" indent="-342900" algn="l" defTabSz="914400">
              <a:lnSpc>
                <a:spcPct val="100000"/>
              </a:lnSpc>
              <a:spcBef>
                <a:spcPct val="20000"/>
              </a:spcBef>
              <a:defRPr/>
            </a:pPr>
            <a:r>
              <a:rPr lang="en-US" sz="1600" u="sng" cap="none" dirty="0">
                <a:latin typeface="Arial" panose="020B0604020202020204" pitchFamily="34" charset="0"/>
                <a:cs typeface="Arial" panose="020B0604020202020204" pitchFamily="34" charset="0"/>
              </a:rPr>
              <a:t>ASample@idoa.in.gov</a:t>
            </a:r>
            <a:r>
              <a:rPr lang="en-US" sz="1600" u="sng"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260733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Garamond" panose="02020404030301010803" pitchFamily="18" charset="0"/>
              </a:rPr>
              <a:t>Term of Contract</a:t>
            </a:r>
          </a:p>
        </p:txBody>
      </p:sp>
      <p:sp>
        <p:nvSpPr>
          <p:cNvPr id="6" name="Content Placeholder 5"/>
          <p:cNvSpPr>
            <a:spLocks noGrp="1"/>
          </p:cNvSpPr>
          <p:nvPr>
            <p:ph idx="1"/>
          </p:nvPr>
        </p:nvSpPr>
        <p:spPr>
          <a:xfrm>
            <a:off x="1371600" y="1899138"/>
            <a:ext cx="9601200" cy="3924887"/>
          </a:xfrm>
        </p:spPr>
        <p:txBody>
          <a:bodyPr>
            <a:normAutofit/>
          </a:bodyPr>
          <a:lstStyle/>
          <a:p>
            <a:pPr marL="457200" lvl="1" indent="0" defTabSz="914400">
              <a:lnSpc>
                <a:spcPct val="90000"/>
              </a:lnSpc>
              <a:spcBef>
                <a:spcPct val="20000"/>
              </a:spcBef>
              <a:spcAft>
                <a:spcPts val="0"/>
              </a:spcAft>
              <a:buNone/>
            </a:pPr>
            <a:r>
              <a:rPr lang="en-US" sz="2800" i="0" dirty="0">
                <a:solidFill>
                  <a:srgbClr val="002060"/>
                </a:solidFill>
                <a:latin typeface="Arial" panose="020B0604020202020204" pitchFamily="34" charset="0"/>
                <a:cs typeface="Arial" panose="020B0604020202020204" pitchFamily="34" charset="0"/>
              </a:rPr>
              <a:t>The term of the contract shall be for a period of two (2) years from the date of contract execution.  </a:t>
            </a:r>
          </a:p>
          <a:p>
            <a:pPr marL="457200" lvl="1" indent="0" defTabSz="914400">
              <a:lnSpc>
                <a:spcPct val="90000"/>
              </a:lnSpc>
              <a:spcBef>
                <a:spcPct val="20000"/>
              </a:spcBef>
              <a:spcAft>
                <a:spcPts val="0"/>
              </a:spcAft>
              <a:buNone/>
            </a:pPr>
            <a:endParaRPr lang="en-US" sz="2800" i="0" dirty="0">
              <a:solidFill>
                <a:srgbClr val="002060"/>
              </a:solidFill>
              <a:latin typeface="Arial" panose="020B0604020202020204" pitchFamily="34" charset="0"/>
              <a:cs typeface="Arial" panose="020B0604020202020204" pitchFamily="34" charset="0"/>
            </a:endParaRPr>
          </a:p>
          <a:p>
            <a:pPr marL="457200" lvl="1" indent="0" defTabSz="914400">
              <a:lnSpc>
                <a:spcPct val="90000"/>
              </a:lnSpc>
              <a:spcBef>
                <a:spcPct val="20000"/>
              </a:spcBef>
              <a:spcAft>
                <a:spcPts val="0"/>
              </a:spcAft>
              <a:buNone/>
            </a:pPr>
            <a:r>
              <a:rPr lang="en-US" sz="2800" i="0" dirty="0">
                <a:solidFill>
                  <a:srgbClr val="002060"/>
                </a:solidFill>
                <a:latin typeface="Arial" panose="020B0604020202020204" pitchFamily="34" charset="0"/>
                <a:cs typeface="Arial" panose="020B0604020202020204" pitchFamily="34" charset="0"/>
              </a:rPr>
              <a:t>There may be two (2) one-year renewals for a total of four (4) years at the State’s option.  </a:t>
            </a:r>
          </a:p>
          <a:p>
            <a:pPr marL="457200" lvl="1" indent="0" defTabSz="914400">
              <a:lnSpc>
                <a:spcPct val="90000"/>
              </a:lnSpc>
              <a:spcBef>
                <a:spcPct val="20000"/>
              </a:spcBef>
              <a:spcAft>
                <a:spcPts val="0"/>
              </a:spcAft>
              <a:buNone/>
            </a:pPr>
            <a:endParaRPr lang="en-US" sz="2800" i="0" dirty="0">
              <a:solidFill>
                <a:srgbClr val="002060"/>
              </a:solidFill>
              <a:latin typeface="Garamond" pitchFamily="18" charset="0"/>
            </a:endParaRPr>
          </a:p>
          <a:p>
            <a:pPr marL="0" indent="0">
              <a:buNone/>
            </a:pPr>
            <a:endParaRPr lang="en-US" dirty="0"/>
          </a:p>
        </p:txBody>
      </p:sp>
    </p:spTree>
    <p:extLst>
      <p:ext uri="{BB962C8B-B14F-4D97-AF65-F5344CB8AC3E}">
        <p14:creationId xmlns:p14="http://schemas.microsoft.com/office/powerpoint/2010/main" val="5932486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381296" y="758960"/>
            <a:ext cx="9601200" cy="829157"/>
          </a:xfrm>
        </p:spPr>
        <p:txBody>
          <a:bodyPr/>
          <a:lstStyle/>
          <a:p>
            <a:r>
              <a:rPr lang="en-US" sz="4000"/>
              <a:t>Key Dates</a:t>
            </a:r>
            <a:endParaRPr lang="en-US" sz="4000" dirty="0"/>
          </a:p>
        </p:txBody>
      </p:sp>
      <p:pic>
        <p:nvPicPr>
          <p:cNvPr id="3" name="Picture 2">
            <a:extLst>
              <a:ext uri="{FF2B5EF4-FFF2-40B4-BE49-F238E27FC236}">
                <a16:creationId xmlns:a16="http://schemas.microsoft.com/office/drawing/2014/main" id="{CDAC7FC9-EB6F-9436-A2FA-E7B3C72DFC3A}"/>
              </a:ext>
            </a:extLst>
          </p:cNvPr>
          <p:cNvPicPr>
            <a:picLocks noChangeAspect="1"/>
          </p:cNvPicPr>
          <p:nvPr/>
        </p:nvPicPr>
        <p:blipFill>
          <a:blip r:embed="rId3"/>
          <a:stretch>
            <a:fillRect/>
          </a:stretch>
        </p:blipFill>
        <p:spPr>
          <a:xfrm>
            <a:off x="1295400" y="1903445"/>
            <a:ext cx="9601200" cy="3900195"/>
          </a:xfrm>
          <a:prstGeom prst="rect">
            <a:avLst/>
          </a:prstGeom>
        </p:spPr>
      </p:pic>
      <p:graphicFrame>
        <p:nvGraphicFramePr>
          <p:cNvPr id="5" name="Table 4">
            <a:extLst>
              <a:ext uri="{FF2B5EF4-FFF2-40B4-BE49-F238E27FC236}">
                <a16:creationId xmlns:a16="http://schemas.microsoft.com/office/drawing/2014/main" id="{9EE31F19-0DEE-BF3E-BD99-0FB615B9FA3F}"/>
              </a:ext>
            </a:extLst>
          </p:cNvPr>
          <p:cNvGraphicFramePr>
            <a:graphicFrameLocks noGrp="1"/>
          </p:cNvGraphicFramePr>
          <p:nvPr>
            <p:extLst>
              <p:ext uri="{D42A27DB-BD31-4B8C-83A1-F6EECF244321}">
                <p14:modId xmlns:p14="http://schemas.microsoft.com/office/powerpoint/2010/main" val="2448609701"/>
              </p:ext>
            </p:extLst>
          </p:nvPr>
        </p:nvGraphicFramePr>
        <p:xfrm>
          <a:off x="6966962" y="1562901"/>
          <a:ext cx="208280" cy="365760"/>
        </p:xfrm>
        <a:graphic>
          <a:graphicData uri="http://schemas.openxmlformats.org/drawingml/2006/table">
            <a:tbl>
              <a:tblPr firstRow="1" bandRow="1">
                <a:tableStyleId>{5C22544A-7EE6-4342-B048-85BDC9FD1C3A}</a:tableStyleId>
              </a:tblPr>
              <a:tblGrid>
                <a:gridCol w="208280">
                  <a:extLst>
                    <a:ext uri="{9D8B030D-6E8A-4147-A177-3AD203B41FA5}">
                      <a16:colId xmlns:a16="http://schemas.microsoft.com/office/drawing/2014/main" val="916586370"/>
                    </a:ext>
                  </a:extLst>
                </a:gridCol>
              </a:tblGrid>
              <a:tr h="263406">
                <a:tc>
                  <a:txBody>
                    <a:bodyPr/>
                    <a:lstStyle/>
                    <a:p>
                      <a:endParaRPr lang="en-US" dirty="0"/>
                    </a:p>
                  </a:txBody>
                  <a:tcPr>
                    <a:solidFill>
                      <a:schemeClr val="bg1"/>
                    </a:solidFill>
                  </a:tcPr>
                </a:tc>
                <a:extLst>
                  <a:ext uri="{0D108BD9-81ED-4DB2-BD59-A6C34878D82A}">
                    <a16:rowId xmlns:a16="http://schemas.microsoft.com/office/drawing/2014/main" val="1119952738"/>
                  </a:ext>
                </a:extLst>
              </a:tr>
            </a:tbl>
          </a:graphicData>
        </a:graphic>
      </p:graphicFrame>
    </p:spTree>
    <p:extLst>
      <p:ext uri="{BB962C8B-B14F-4D97-AF65-F5344CB8AC3E}">
        <p14:creationId xmlns:p14="http://schemas.microsoft.com/office/powerpoint/2010/main" val="23178283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86577C-C49C-4332-B500-CF981441C1B0}"/>
              </a:ext>
            </a:extLst>
          </p:cNvPr>
          <p:cNvSpPr>
            <a:spLocks noGrp="1"/>
          </p:cNvSpPr>
          <p:nvPr>
            <p:ph type="title"/>
          </p:nvPr>
        </p:nvSpPr>
        <p:spPr/>
        <p:txBody>
          <a:bodyPr/>
          <a:lstStyle/>
          <a:p>
            <a:r>
              <a:rPr lang="en-US" dirty="0"/>
              <a:t>Indiana Economic Impact </a:t>
            </a:r>
            <a:r>
              <a:rPr lang="en-US" sz="2400" dirty="0"/>
              <a:t>(Attachment C)</a:t>
            </a:r>
          </a:p>
        </p:txBody>
      </p:sp>
      <p:sp>
        <p:nvSpPr>
          <p:cNvPr id="3" name="Content Placeholder 2">
            <a:extLst>
              <a:ext uri="{FF2B5EF4-FFF2-40B4-BE49-F238E27FC236}">
                <a16:creationId xmlns:a16="http://schemas.microsoft.com/office/drawing/2014/main" id="{AA0E29EA-E95C-4EAF-8E26-63E9A239F496}"/>
              </a:ext>
            </a:extLst>
          </p:cNvPr>
          <p:cNvSpPr>
            <a:spLocks noGrp="1"/>
          </p:cNvSpPr>
          <p:nvPr>
            <p:ph idx="1"/>
          </p:nvPr>
        </p:nvSpPr>
        <p:spPr>
          <a:xfrm>
            <a:off x="1371600" y="1891561"/>
            <a:ext cx="9601200" cy="3701136"/>
          </a:xfrm>
        </p:spPr>
        <p:txBody>
          <a:bodyPr>
            <a:normAutofit lnSpcReduction="10000"/>
          </a:bodyPr>
          <a:lstStyle/>
          <a:p>
            <a:r>
              <a:rPr lang="en-US" dirty="0">
                <a:solidFill>
                  <a:srgbClr val="101D49"/>
                </a:solidFill>
                <a:latin typeface="Arial" panose="020B0604020202020204" pitchFamily="34" charset="0"/>
                <a:cs typeface="Arial" panose="020B0604020202020204" pitchFamily="34" charset="0"/>
              </a:rPr>
              <a:t>Please complete the template provided for the IEI filling out information on tab Attachment C and tab FTE Details </a:t>
            </a:r>
          </a:p>
          <a:p>
            <a:r>
              <a:rPr lang="en-US" dirty="0">
                <a:solidFill>
                  <a:srgbClr val="101D49"/>
                </a:solidFill>
                <a:latin typeface="Arial" panose="020B0604020202020204" pitchFamily="34" charset="0"/>
                <a:cs typeface="Arial" panose="020B0604020202020204" pitchFamily="34" charset="0"/>
              </a:rPr>
              <a:t>Form must be signed on tab C, electronic signatures are acceptable </a:t>
            </a:r>
          </a:p>
          <a:p>
            <a:r>
              <a:rPr lang="en-US" dirty="0">
                <a:solidFill>
                  <a:srgbClr val="101D49"/>
                </a:solidFill>
                <a:latin typeface="Arial" panose="020B0604020202020204" pitchFamily="34" charset="0"/>
                <a:cs typeface="Arial" panose="020B0604020202020204" pitchFamily="34" charset="0"/>
              </a:rPr>
              <a:t>Complete only the yellow shaded cells on tab FTE Details </a:t>
            </a:r>
            <a:endParaRPr lang="en-US" sz="1600" b="1" i="0" dirty="0">
              <a:solidFill>
                <a:srgbClr val="101D49"/>
              </a:solidFill>
              <a:latin typeface="Arial" panose="020B0604020202020204" pitchFamily="34" charset="0"/>
              <a:cs typeface="Arial" panose="020B0604020202020204" pitchFamily="34" charset="0"/>
            </a:endParaRPr>
          </a:p>
          <a:p>
            <a:pPr lvl="1">
              <a:buFont typeface="Wingdings" panose="05000000000000000000" pitchFamily="2" charset="2"/>
              <a:buChar char="q"/>
            </a:pPr>
            <a:r>
              <a:rPr lang="en-US" sz="1600" i="0" dirty="0">
                <a:solidFill>
                  <a:srgbClr val="101D49"/>
                </a:solidFill>
                <a:latin typeface="Arial" panose="020B0604020202020204" pitchFamily="34" charset="0"/>
                <a:cs typeface="Arial" panose="020B0604020202020204" pitchFamily="34" charset="0"/>
              </a:rPr>
              <a:t>Definitions of FTE (Full-Time Equivalent)</a:t>
            </a:r>
          </a:p>
          <a:p>
            <a:pPr marL="0" indent="0">
              <a:buNone/>
            </a:pPr>
            <a:r>
              <a:rPr lang="en-US" sz="1500" dirty="0">
                <a:solidFill>
                  <a:srgbClr val="101D49"/>
                </a:solidFill>
                <a:latin typeface="Arial" panose="020B0604020202020204" pitchFamily="34" charset="0"/>
                <a:cs typeface="Arial" panose="020B0604020202020204" pitchFamily="34" charset="0"/>
              </a:rPr>
              <a:t>Examples:</a:t>
            </a:r>
          </a:p>
          <a:p>
            <a:pPr marL="0" indent="0">
              <a:buNone/>
            </a:pPr>
            <a:r>
              <a:rPr lang="en-US" sz="1500" dirty="0">
                <a:solidFill>
                  <a:srgbClr val="101D49"/>
                </a:solidFill>
                <a:latin typeface="Arial" panose="020B0604020202020204" pitchFamily="34" charset="0"/>
                <a:cs typeface="Arial" panose="020B0604020202020204" pitchFamily="34" charset="0"/>
              </a:rPr>
              <a:t>5 employees x 24 months (24 months working solely on this project) x 1 (time spent solely on this project) = 120 months / 24 months (length of contract) = 5 FTEs  </a:t>
            </a:r>
          </a:p>
          <a:p>
            <a:pPr marL="0" indent="0">
              <a:buNone/>
            </a:pPr>
            <a:r>
              <a:rPr lang="en-US" sz="1500" dirty="0">
                <a:solidFill>
                  <a:srgbClr val="101D49"/>
                </a:solidFill>
                <a:latin typeface="Arial" panose="020B0604020202020204" pitchFamily="34" charset="0"/>
                <a:cs typeface="Arial" panose="020B0604020202020204" pitchFamily="34" charset="0"/>
              </a:rPr>
              <a:t>3 employees x 24 months x .5 (splitting time equally between 2 projects) = 36 months / 24 months = 1.5 FTEs</a:t>
            </a:r>
          </a:p>
          <a:p>
            <a:pPr marL="0" indent="0">
              <a:buNone/>
            </a:pPr>
            <a:r>
              <a:rPr lang="en-US" sz="1500" dirty="0">
                <a:solidFill>
                  <a:srgbClr val="101D49"/>
                </a:solidFill>
                <a:latin typeface="Arial" panose="020B0604020202020204" pitchFamily="34" charset="0"/>
                <a:cs typeface="Arial" panose="020B0604020202020204" pitchFamily="34" charset="0"/>
              </a:rPr>
              <a:t>2 employees x 6 months (6 months dedicated solely to this project) x 1 (time spent solely on this project) = 12 months / 24 months = .5 FTEs</a:t>
            </a:r>
          </a:p>
        </p:txBody>
      </p:sp>
    </p:spTree>
    <p:extLst>
      <p:ext uri="{BB962C8B-B14F-4D97-AF65-F5344CB8AC3E}">
        <p14:creationId xmlns:p14="http://schemas.microsoft.com/office/powerpoint/2010/main" val="21445478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Garamond" panose="02020404030301010803" pitchFamily="18" charset="0"/>
              </a:rPr>
              <a:t>Cost Proposal </a:t>
            </a:r>
            <a:r>
              <a:rPr lang="en-US" sz="2400" dirty="0">
                <a:latin typeface="Garamond" panose="02020404030301010803" pitchFamily="18" charset="0"/>
              </a:rPr>
              <a:t>(Attachment D)</a:t>
            </a:r>
            <a:endParaRPr lang="en-US" dirty="0">
              <a:latin typeface="Garamond" panose="02020404030301010803" pitchFamily="18" charset="0"/>
            </a:endParaRPr>
          </a:p>
        </p:txBody>
      </p:sp>
      <p:sp>
        <p:nvSpPr>
          <p:cNvPr id="6" name="Content Placeholder 5"/>
          <p:cNvSpPr>
            <a:spLocks noGrp="1"/>
          </p:cNvSpPr>
          <p:nvPr>
            <p:ph idx="1"/>
          </p:nvPr>
        </p:nvSpPr>
        <p:spPr>
          <a:xfrm>
            <a:off x="1371600" y="1913206"/>
            <a:ext cx="9601200" cy="3953022"/>
          </a:xfrm>
        </p:spPr>
        <p:txBody>
          <a:bodyPr>
            <a:normAutofit/>
          </a:bodyPr>
          <a:lstStyle/>
          <a:p>
            <a:r>
              <a:rPr lang="en-US" dirty="0">
                <a:solidFill>
                  <a:srgbClr val="101D49"/>
                </a:solidFill>
                <a:latin typeface="Arial" panose="020B0604020202020204" pitchFamily="34" charset="0"/>
                <a:cs typeface="Arial" panose="020B0604020202020204" pitchFamily="34" charset="0"/>
              </a:rPr>
              <a:t>Please complete the template provided for the Cost Proposal by populating ONLY the yellow shaded cells.</a:t>
            </a:r>
          </a:p>
          <a:p>
            <a:r>
              <a:rPr lang="en-US" dirty="0">
                <a:solidFill>
                  <a:srgbClr val="101D49"/>
                </a:solidFill>
                <a:latin typeface="Arial" panose="020B0604020202020204" pitchFamily="34" charset="0"/>
                <a:cs typeface="Arial" panose="020B0604020202020204" pitchFamily="34" charset="0"/>
              </a:rPr>
              <a:t>Cost scores will then be normalized to one another, based on the lowest cost proposal evaluated.  The lowest cost proposal receives a total of 35 points.  The normalization formula is as follows:</a:t>
            </a:r>
          </a:p>
          <a:p>
            <a:pPr marL="0" indent="0">
              <a:buNone/>
            </a:pPr>
            <a:r>
              <a:rPr lang="en-US" i="1" dirty="0">
                <a:solidFill>
                  <a:srgbClr val="101D49"/>
                </a:solidFill>
                <a:latin typeface="Arial" panose="020B0604020202020204" pitchFamily="34" charset="0"/>
                <a:cs typeface="Arial" panose="020B0604020202020204" pitchFamily="34" charset="0"/>
              </a:rPr>
              <a:t>Respondent’s Cost Score = (Lowest Cost Proposal / Total Cost of Proposal) X 35</a:t>
            </a:r>
          </a:p>
          <a:p>
            <a:endParaRPr lang="en-US" dirty="0"/>
          </a:p>
        </p:txBody>
      </p:sp>
    </p:spTree>
    <p:extLst>
      <p:ext uri="{BB962C8B-B14F-4D97-AF65-F5344CB8AC3E}">
        <p14:creationId xmlns:p14="http://schemas.microsoft.com/office/powerpoint/2010/main" val="4831128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Garamond" panose="02020404030301010803" pitchFamily="18" charset="0"/>
              </a:rPr>
              <a:t>Business Proposal </a:t>
            </a:r>
            <a:r>
              <a:rPr lang="en-US" sz="2400" dirty="0">
                <a:latin typeface="Garamond" panose="02020404030301010803" pitchFamily="18" charset="0"/>
              </a:rPr>
              <a:t>(Attachment E)</a:t>
            </a:r>
            <a:endParaRPr lang="en-US" dirty="0">
              <a:latin typeface="Garamond" panose="02020404030301010803" pitchFamily="18" charset="0"/>
            </a:endParaRPr>
          </a:p>
        </p:txBody>
      </p:sp>
      <p:sp>
        <p:nvSpPr>
          <p:cNvPr id="6" name="Content Placeholder 5"/>
          <p:cNvSpPr>
            <a:spLocks noGrp="1"/>
          </p:cNvSpPr>
          <p:nvPr>
            <p:ph idx="1"/>
          </p:nvPr>
        </p:nvSpPr>
        <p:spPr>
          <a:xfrm>
            <a:off x="1371600" y="1951631"/>
            <a:ext cx="9601200" cy="4012443"/>
          </a:xfrm>
        </p:spPr>
        <p:txBody>
          <a:bodyPr>
            <a:normAutofit fontScale="77500" lnSpcReduction="20000"/>
          </a:bodyPr>
          <a:lstStyle/>
          <a:p>
            <a:pPr>
              <a:lnSpc>
                <a:spcPct val="80000"/>
              </a:lnSpc>
            </a:pPr>
            <a:r>
              <a:rPr lang="en-US" sz="2200" b="1" dirty="0">
                <a:solidFill>
                  <a:srgbClr val="101D49"/>
                </a:solidFill>
                <a:latin typeface="Arial" panose="020B0604020202020204" pitchFamily="34" charset="0"/>
                <a:cs typeface="Arial" panose="020B0604020202020204" pitchFamily="34" charset="0"/>
              </a:rPr>
              <a:t>Company Financial Information (Section 2.3.4)</a:t>
            </a:r>
          </a:p>
          <a:p>
            <a:pPr lvl="1">
              <a:spcBef>
                <a:spcPts val="600"/>
              </a:spcBef>
            </a:pPr>
            <a:r>
              <a:rPr lang="en-US" sz="1900" i="0" dirty="0">
                <a:solidFill>
                  <a:srgbClr val="101D49"/>
                </a:solidFill>
                <a:latin typeface="Arial" panose="020B0604020202020204" pitchFamily="34" charset="0"/>
                <a:cs typeface="Arial" panose="020B0604020202020204" pitchFamily="34" charset="0"/>
              </a:rPr>
              <a:t>Respondents must provide documents to demonstrate financial stability including, for example, the most recent Dunn &amp; Bradstreet Business Report (preferred) or audited financial statements for the two (2) most recently completed fiscal years. If neither of these can be provided, Respondents must explain why and include an income statement and balance sheet for each of the two (2) most recently completed fiscal years. </a:t>
            </a:r>
          </a:p>
          <a:p>
            <a:pPr lvl="1">
              <a:spcBef>
                <a:spcPts val="600"/>
              </a:spcBef>
              <a:spcAft>
                <a:spcPts val="600"/>
              </a:spcAft>
            </a:pPr>
            <a:r>
              <a:rPr lang="en-US" sz="1900" i="0" dirty="0">
                <a:solidFill>
                  <a:srgbClr val="101D49"/>
                </a:solidFill>
                <a:latin typeface="Arial" panose="020B0604020202020204" pitchFamily="34" charset="0"/>
                <a:cs typeface="Arial" panose="020B0604020202020204" pitchFamily="34" charset="0"/>
              </a:rPr>
              <a:t>If the documents are from a parent or holding company, Respondents must explain the business relationship between the entities and demonstrate the financial stability of the entity which is directly responding to this RFP. </a:t>
            </a:r>
          </a:p>
          <a:p>
            <a:pPr>
              <a:lnSpc>
                <a:spcPct val="80000"/>
              </a:lnSpc>
            </a:pPr>
            <a:r>
              <a:rPr lang="en-US" sz="2200" b="1" dirty="0">
                <a:solidFill>
                  <a:srgbClr val="101D49"/>
                </a:solidFill>
                <a:latin typeface="Arial" panose="020B0604020202020204" pitchFamily="34" charset="0"/>
                <a:cs typeface="Arial" panose="020B0604020202020204" pitchFamily="34" charset="0"/>
              </a:rPr>
              <a:t>Contract Terms (Section 2.3.6)</a:t>
            </a:r>
          </a:p>
          <a:p>
            <a:pPr lvl="1">
              <a:spcBef>
                <a:spcPts val="600"/>
              </a:spcBef>
            </a:pPr>
            <a:r>
              <a:rPr lang="en-US" sz="1900" i="0" dirty="0">
                <a:solidFill>
                  <a:srgbClr val="101D49"/>
                </a:solidFill>
                <a:latin typeface="Arial" panose="020B0604020202020204" pitchFamily="34" charset="0"/>
                <a:cs typeface="Arial" panose="020B0604020202020204" pitchFamily="34" charset="0"/>
              </a:rPr>
              <a:t>Respondents should review the sample State contract (Attachment B) and note exceptions to State non-mandatory clauses in Business Proposal and Transmittal Letter. Mandatory clauses are non-negotiable.</a:t>
            </a:r>
          </a:p>
          <a:p>
            <a:pPr>
              <a:spcBef>
                <a:spcPts val="600"/>
              </a:spcBef>
            </a:pPr>
            <a:r>
              <a:rPr lang="en-US" sz="2200" b="1" dirty="0">
                <a:solidFill>
                  <a:srgbClr val="101D49"/>
                </a:solidFill>
                <a:latin typeface="Arial" panose="020B0604020202020204" pitchFamily="34" charset="0"/>
                <a:cs typeface="Arial" panose="020B0604020202020204" pitchFamily="34" charset="0"/>
              </a:rPr>
              <a:t>References (Section 2.3.7)</a:t>
            </a:r>
          </a:p>
          <a:p>
            <a:pPr lvl="1">
              <a:spcBef>
                <a:spcPts val="600"/>
              </a:spcBef>
            </a:pPr>
            <a:r>
              <a:rPr lang="en-US" sz="1900" i="0" dirty="0">
                <a:solidFill>
                  <a:srgbClr val="101D49"/>
                </a:solidFill>
                <a:latin typeface="Arial" panose="020B0604020202020204" pitchFamily="34" charset="0"/>
                <a:cs typeface="Arial" panose="020B0604020202020204" pitchFamily="34" charset="0"/>
              </a:rPr>
              <a:t>Respondents must have at least three (3) references for whom the Respondent has provided products and/or services that are the same or similar to those products and/or services requested in this RFP. Respondents must ask each reference to complete Attachment H Reference Check Form and email it directly to IDOA </a:t>
            </a:r>
            <a:r>
              <a:rPr lang="en-US" sz="1900" i="0" dirty="0">
                <a:latin typeface="Arial" panose="020B0604020202020204" pitchFamily="34" charset="0"/>
                <a:cs typeface="Arial" panose="020B0604020202020204" pitchFamily="34" charset="0"/>
              </a:rPr>
              <a:t>(</a:t>
            </a:r>
            <a:r>
              <a:rPr lang="en-US" sz="1900" i="0" dirty="0">
                <a:solidFill>
                  <a:srgbClr val="0000FF"/>
                </a:solidFill>
                <a:latin typeface="Arial" panose="020B0604020202020204" pitchFamily="34" charset="0"/>
                <a:cs typeface="Arial" panose="020B0604020202020204" pitchFamily="34" charset="0"/>
                <a:hlinkClick r:id="rId2"/>
              </a:rPr>
              <a:t>idoareferences@idoa.in.gov</a:t>
            </a:r>
            <a:r>
              <a:rPr lang="en-US" sz="1900" i="0" dirty="0">
                <a:latin typeface="Arial" panose="020B0604020202020204" pitchFamily="34" charset="0"/>
                <a:cs typeface="Arial" panose="020B0604020202020204" pitchFamily="34" charset="0"/>
              </a:rPr>
              <a:t>) </a:t>
            </a:r>
            <a:r>
              <a:rPr lang="en-US" sz="1900" i="0" dirty="0">
                <a:solidFill>
                  <a:srgbClr val="101D49"/>
                </a:solidFill>
                <a:latin typeface="Arial" panose="020B0604020202020204" pitchFamily="34" charset="0"/>
                <a:cs typeface="Arial" panose="020B0604020202020204" pitchFamily="34" charset="0"/>
              </a:rPr>
              <a:t>by 2:00 PM EST November 11, 2021.</a:t>
            </a:r>
          </a:p>
          <a:p>
            <a:endParaRPr lang="en-US" dirty="0"/>
          </a:p>
        </p:txBody>
      </p:sp>
    </p:spTree>
    <p:extLst>
      <p:ext uri="{BB962C8B-B14F-4D97-AF65-F5344CB8AC3E}">
        <p14:creationId xmlns:p14="http://schemas.microsoft.com/office/powerpoint/2010/main" val="42794606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Garamond" panose="02020404030301010803" pitchFamily="18" charset="0"/>
              </a:rPr>
              <a:t>Technical Proposal </a:t>
            </a:r>
            <a:r>
              <a:rPr lang="en-US" sz="2400" dirty="0">
                <a:latin typeface="Garamond" panose="02020404030301010803" pitchFamily="18" charset="0"/>
              </a:rPr>
              <a:t>(Attachment F)</a:t>
            </a:r>
            <a:endParaRPr lang="en-US" dirty="0">
              <a:latin typeface="Garamond" panose="02020404030301010803" pitchFamily="18" charset="0"/>
            </a:endParaRPr>
          </a:p>
        </p:txBody>
      </p:sp>
      <p:sp>
        <p:nvSpPr>
          <p:cNvPr id="6" name="Content Placeholder 5"/>
          <p:cNvSpPr>
            <a:spLocks noGrp="1"/>
          </p:cNvSpPr>
          <p:nvPr>
            <p:ph idx="1"/>
          </p:nvPr>
        </p:nvSpPr>
        <p:spPr>
          <a:xfrm>
            <a:off x="1371600" y="1899138"/>
            <a:ext cx="9699674" cy="3967090"/>
          </a:xfrm>
        </p:spPr>
        <p:txBody>
          <a:bodyPr>
            <a:normAutofit/>
          </a:bodyPr>
          <a:lstStyle/>
          <a:p>
            <a:r>
              <a:rPr lang="en-US" sz="2400" dirty="0">
                <a:solidFill>
                  <a:srgbClr val="101D49"/>
                </a:solidFill>
                <a:latin typeface="Arial" panose="020B0604020202020204" pitchFamily="34" charset="0"/>
                <a:cs typeface="Arial" panose="020B0604020202020204" pitchFamily="34" charset="0"/>
              </a:rPr>
              <a:t>Respondents should use Attachments F to complete their Technical Proposal. Only complete and submit Attachment F for the category your company is responding to. </a:t>
            </a:r>
          </a:p>
          <a:p>
            <a:r>
              <a:rPr lang="en-US" sz="2400" dirty="0">
                <a:solidFill>
                  <a:srgbClr val="101D49"/>
                </a:solidFill>
                <a:latin typeface="Arial" panose="020B0604020202020204" pitchFamily="34" charset="0"/>
                <a:cs typeface="Arial" panose="020B0604020202020204" pitchFamily="34" charset="0"/>
              </a:rPr>
              <a:t>Use the yellow shaded fields to answer the questions in Attachment F.</a:t>
            </a:r>
          </a:p>
          <a:p>
            <a:pPr lvl="1"/>
            <a:r>
              <a:rPr lang="en-US" i="0" dirty="0">
                <a:solidFill>
                  <a:srgbClr val="002060"/>
                </a:solidFill>
                <a:latin typeface="Arial" panose="020B0604020202020204" pitchFamily="34" charset="0"/>
                <a:cs typeface="Arial" panose="020B0604020202020204" pitchFamily="34" charset="0"/>
              </a:rPr>
              <a:t>Yellow </a:t>
            </a:r>
            <a:r>
              <a:rPr lang="en-US" i="0" dirty="0">
                <a:solidFill>
                  <a:srgbClr val="101D49"/>
                </a:solidFill>
                <a:latin typeface="Arial" panose="020B0604020202020204" pitchFamily="34" charset="0"/>
                <a:cs typeface="Arial" panose="020B0604020202020204" pitchFamily="34" charset="0"/>
              </a:rPr>
              <a:t>fields will expand to accommodate content. </a:t>
            </a:r>
          </a:p>
          <a:p>
            <a:pPr lvl="1"/>
            <a:r>
              <a:rPr lang="en-US" i="0" dirty="0">
                <a:solidFill>
                  <a:srgbClr val="101D49"/>
                </a:solidFill>
                <a:latin typeface="Arial" panose="020B0604020202020204" pitchFamily="34" charset="0"/>
                <a:cs typeface="Arial" panose="020B0604020202020204" pitchFamily="34" charset="0"/>
              </a:rPr>
              <a:t>Make every attempt to preserve the original format of Attachment F.</a:t>
            </a:r>
          </a:p>
          <a:p>
            <a:r>
              <a:rPr lang="en-US" sz="2400" dirty="0">
                <a:solidFill>
                  <a:srgbClr val="101D49"/>
                </a:solidFill>
                <a:latin typeface="Arial" panose="020B0604020202020204" pitchFamily="34" charset="0"/>
                <a:cs typeface="Arial" panose="020B0604020202020204" pitchFamily="34" charset="0"/>
              </a:rPr>
              <a:t>Where appropriate, supporting documentation (e.g. diagrams, certificates, graphics, or other exhibits) may be submitted as an attachment and </a:t>
            </a:r>
            <a:r>
              <a:rPr lang="en-US" sz="2400" u="sng" dirty="0">
                <a:solidFill>
                  <a:srgbClr val="101D49"/>
                </a:solidFill>
                <a:latin typeface="Arial" panose="020B0604020202020204" pitchFamily="34" charset="0"/>
                <a:cs typeface="Arial" panose="020B0604020202020204" pitchFamily="34" charset="0"/>
              </a:rPr>
              <a:t>referenced</a:t>
            </a:r>
            <a:r>
              <a:rPr lang="en-US" sz="2400" dirty="0">
                <a:solidFill>
                  <a:srgbClr val="101D49"/>
                </a:solidFill>
                <a:latin typeface="Arial" panose="020B0604020202020204" pitchFamily="34" charset="0"/>
                <a:cs typeface="Arial" panose="020B0604020202020204" pitchFamily="34" charset="0"/>
              </a:rPr>
              <a:t> within the relevant answer field.</a:t>
            </a:r>
          </a:p>
          <a:p>
            <a:endParaRPr lang="en-US" dirty="0"/>
          </a:p>
        </p:txBody>
      </p:sp>
    </p:spTree>
    <p:extLst>
      <p:ext uri="{BB962C8B-B14F-4D97-AF65-F5344CB8AC3E}">
        <p14:creationId xmlns:p14="http://schemas.microsoft.com/office/powerpoint/2010/main" val="1644121435"/>
      </p:ext>
    </p:extLst>
  </p:cSld>
  <p:clrMapOvr>
    <a:masterClrMapping/>
  </p:clrMapOvr>
</p:sld>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TM10001105[[fn=Crop]]</Template>
  <TotalTime>1786</TotalTime>
  <Words>2645</Words>
  <Application>Microsoft Office PowerPoint</Application>
  <PresentationFormat>Widescreen</PresentationFormat>
  <Paragraphs>270</Paragraphs>
  <Slides>33</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33</vt:i4>
      </vt:variant>
    </vt:vector>
  </HeadingPairs>
  <TitlesOfParts>
    <vt:vector size="42" baseType="lpstr">
      <vt:lpstr>Arial</vt:lpstr>
      <vt:lpstr>Calibri</vt:lpstr>
      <vt:lpstr>Courier</vt:lpstr>
      <vt:lpstr>Courier New</vt:lpstr>
      <vt:lpstr>Franklin Gothic Book</vt:lpstr>
      <vt:lpstr>Garamond</vt:lpstr>
      <vt:lpstr>Verdana</vt:lpstr>
      <vt:lpstr>Wingdings</vt:lpstr>
      <vt:lpstr>Crop</vt:lpstr>
      <vt:lpstr>Request for Proposal 265-25-80618  Equine Drug Testing   Indiana Department of Administration  On Behalf Of  Indiana Horse Racing Commission (IHRC)  Pre-Proposal Conference  </vt:lpstr>
      <vt:lpstr>Agenda</vt:lpstr>
      <vt:lpstr>Purpose of the RFP</vt:lpstr>
      <vt:lpstr>Term of Contract</vt:lpstr>
      <vt:lpstr>Key Dates</vt:lpstr>
      <vt:lpstr>Indiana Economic Impact (Attachment C)</vt:lpstr>
      <vt:lpstr>Cost Proposal (Attachment D)</vt:lpstr>
      <vt:lpstr>Business Proposal (Attachment E)</vt:lpstr>
      <vt:lpstr>Technical Proposal (Attachment F)</vt:lpstr>
      <vt:lpstr>Proposal Preparation</vt:lpstr>
      <vt:lpstr>Evaluation Criteria</vt:lpstr>
      <vt:lpstr>Minority and Women’s Business Enterprises</vt:lpstr>
      <vt:lpstr>Minority and Women’s Business Enterprises</vt:lpstr>
      <vt:lpstr>PowerPoint Presentation</vt:lpstr>
      <vt:lpstr>Minority and Women’s Business Enterprises</vt:lpstr>
      <vt:lpstr>Minority and Women’s Business Enterprises</vt:lpstr>
      <vt:lpstr>Minority and Women’s Business Enterprises</vt:lpstr>
      <vt:lpstr>Minority and Women’s Business Enterprises</vt:lpstr>
      <vt:lpstr>Minority and Women’s Business Enterprises</vt:lpstr>
      <vt:lpstr>Indiana Veteran Owned Small Business</vt:lpstr>
      <vt:lpstr>PowerPoint Presentation</vt:lpstr>
      <vt:lpstr>Indiana Veteran Owned Small Business</vt:lpstr>
      <vt:lpstr>Indiana Veteran Owned Small Business</vt:lpstr>
      <vt:lpstr>Indiana Veteran Owned Small Business</vt:lpstr>
      <vt:lpstr>Indiana Veteran Owned Small Business</vt:lpstr>
      <vt:lpstr>IDOA Subcontractor Scoring</vt:lpstr>
      <vt:lpstr>Subcontractor Compliance</vt:lpstr>
      <vt:lpstr>Subcontractor Compliance</vt:lpstr>
      <vt:lpstr>Required Forms / Documents </vt:lpstr>
      <vt:lpstr>Required Forms / Documents </vt:lpstr>
      <vt:lpstr>Required Forms / Documents </vt:lpstr>
      <vt:lpstr>Questions </vt:lpstr>
      <vt:lpstr>Thank You </vt:lpstr>
    </vt:vector>
  </TitlesOfParts>
  <Company>State of Indiana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Indiana Department of Administration</dc:title>
  <dc:creator>Thayer, Jessica (IDOA)</dc:creator>
  <cp:lastModifiedBy>Sample IV, Arthur</cp:lastModifiedBy>
  <cp:revision>169</cp:revision>
  <dcterms:created xsi:type="dcterms:W3CDTF">2018-02-20T21:33:06Z</dcterms:created>
  <dcterms:modified xsi:type="dcterms:W3CDTF">2024-08-21T14:33:34Z</dcterms:modified>
</cp:coreProperties>
</file>